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969" r:id="rId1"/>
  </p:sldMasterIdLst>
  <p:sldIdLst>
    <p:sldId id="329" r:id="rId2"/>
    <p:sldId id="388" r:id="rId3"/>
    <p:sldId id="259" r:id="rId4"/>
    <p:sldId id="271" r:id="rId5"/>
    <p:sldId id="260" r:id="rId6"/>
    <p:sldId id="298" r:id="rId7"/>
    <p:sldId id="274" r:id="rId8"/>
    <p:sldId id="275" r:id="rId9"/>
    <p:sldId id="276" r:id="rId10"/>
    <p:sldId id="392" r:id="rId11"/>
    <p:sldId id="294" r:id="rId12"/>
    <p:sldId id="389" r:id="rId13"/>
    <p:sldId id="390" r:id="rId14"/>
    <p:sldId id="391" r:id="rId15"/>
    <p:sldId id="277" r:id="rId16"/>
    <p:sldId id="278" r:id="rId17"/>
    <p:sldId id="393" r:id="rId18"/>
    <p:sldId id="394" r:id="rId19"/>
    <p:sldId id="395" r:id="rId20"/>
    <p:sldId id="396" r:id="rId21"/>
    <p:sldId id="283" r:id="rId22"/>
    <p:sldId id="397" r:id="rId23"/>
    <p:sldId id="398" r:id="rId24"/>
    <p:sldId id="399" r:id="rId25"/>
    <p:sldId id="300" r:id="rId26"/>
    <p:sldId id="386" r:id="rId27"/>
    <p:sldId id="327" r:id="rId28"/>
    <p:sldId id="400" r:id="rId29"/>
    <p:sldId id="330" r:id="rId3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5050"/>
    <a:srgbClr val="800000"/>
    <a:srgbClr val="CC00FF"/>
    <a:srgbClr val="0000FF"/>
    <a:srgbClr val="0000CC"/>
    <a:srgbClr val="FF9900"/>
    <a:srgbClr val="CF83FF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512" y="76"/>
      </p:cViewPr>
      <p:guideLst>
        <p:guide orient="horz" pos="2160"/>
        <p:guide pos="28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198" cy="7619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85DE2-3F8E-41D4-9884-5C533FE2224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3445577"/>
      </p:ext>
    </p:extLst>
  </p:cSld>
  <p:clrMapOvr>
    <a:masterClrMapping/>
  </p:clrMapOvr>
  <p:transition spd="slow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F65E3-820B-4DD4-9B38-1C0CBFC2BFB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54502746"/>
      </p:ext>
    </p:extLst>
  </p:cSld>
  <p:clrMapOvr>
    <a:masterClrMapping/>
  </p:clrMapOvr>
  <p:transition spd="slow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7BDA7B-5639-4097-83AC-FB11D422B5F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5229403"/>
      </p:ext>
    </p:extLst>
  </p:cSld>
  <p:clrMapOvr>
    <a:masterClrMapping/>
  </p:clrMapOvr>
  <p:transition spd="slow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C8CB4-7538-4283-8EB3-498B2864576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1770448"/>
      </p:ext>
    </p:extLst>
  </p:cSld>
  <p:clrMapOvr>
    <a:masterClrMapping/>
  </p:clrMapOvr>
  <p:transition spd="slow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5E362-868A-42CA-99AE-78E91D00124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887915"/>
      </p:ext>
    </p:extLst>
  </p:cSld>
  <p:clrMapOvr>
    <a:masterClrMapping/>
  </p:clrMapOvr>
  <p:transition spd="slow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D3F09-2E35-4338-A058-CE8A44249F9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5764249"/>
      </p:ext>
    </p:extLst>
  </p:cSld>
  <p:clrMapOvr>
    <a:masterClrMapping/>
  </p:clrMapOvr>
  <p:transition spd="slow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827A8-444B-4E75-A960-052B81761CD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5577188"/>
      </p:ext>
    </p:extLst>
  </p:cSld>
  <p:clrMapOvr>
    <a:masterClrMapping/>
  </p:clrMapOvr>
  <p:transition spd="slow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13B00-CC90-4FE9-AB58-C1F97038EB1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318192"/>
      </p:ext>
    </p:extLst>
  </p:cSld>
  <p:clrMapOvr>
    <a:masterClrMapping/>
  </p:clrMapOvr>
  <p:transition spd="slow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AAB95-27F9-4729-BD39-4D9B691F42C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7977380"/>
      </p:ext>
    </p:extLst>
  </p:cSld>
  <p:clrMapOvr>
    <a:masterClrMapping/>
  </p:clrMapOvr>
  <p:transition spd="slow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2F1B4-F20D-4BEA-A1F5-40B4A3C5A08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176433"/>
      </p:ext>
    </p:extLst>
  </p:cSld>
  <p:clrMapOvr>
    <a:masterClrMapping/>
  </p:clrMapOvr>
  <p:transition spd="slow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843C4-5015-4DDB-97F9-8187E3F6105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842254"/>
      </p:ext>
    </p:extLst>
  </p:cSld>
  <p:clrMapOvr>
    <a:masterClrMapping/>
  </p:clrMapOvr>
  <p:transition spd="slow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DE9FEE-EF35-4C8E-9C81-E4612CA61E0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29091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0" r:id="rId1"/>
    <p:sldLayoutId id="2147483971" r:id="rId2"/>
    <p:sldLayoutId id="2147483972" r:id="rId3"/>
    <p:sldLayoutId id="2147483973" r:id="rId4"/>
    <p:sldLayoutId id="2147483974" r:id="rId5"/>
    <p:sldLayoutId id="2147483975" r:id="rId6"/>
    <p:sldLayoutId id="2147483976" r:id="rId7"/>
    <p:sldLayoutId id="2147483977" r:id="rId8"/>
    <p:sldLayoutId id="2147483978" r:id="rId9"/>
    <p:sldLayoutId id="2147483979" r:id="rId10"/>
    <p:sldLayoutId id="2147483980" r:id="rId11"/>
  </p:sldLayoutIdLst>
  <p:transition spd="slow">
    <p:wipe dir="r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11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WordArt 13">
            <a:extLst>
              <a:ext uri="{FF2B5EF4-FFF2-40B4-BE49-F238E27FC236}">
                <a16:creationId xmlns:a16="http://schemas.microsoft.com/office/drawing/2014/main" id="{80533B1B-803D-4422-8663-5E5A5376C289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633788" y="666750"/>
            <a:ext cx="228600" cy="76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3600" kern="10">
              <a:ln w="9525">
                <a:solidFill>
                  <a:srgbClr val="339966"/>
                </a:solidFill>
                <a:prstDash val="sysDot"/>
                <a:round/>
                <a:headEnd/>
                <a:tailEnd/>
              </a:ln>
              <a:solidFill>
                <a:schemeClr val="folHlin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5" name="Picture 15" descr="Flash Lang hoa dep">
            <a:extLst>
              <a:ext uri="{FF2B5EF4-FFF2-40B4-BE49-F238E27FC236}">
                <a16:creationId xmlns:a16="http://schemas.microsoft.com/office/drawing/2014/main" id="{3AED0C05-65B0-4FE8-8564-27A601A52D48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0"/>
            <a:ext cx="962025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15" descr="Flash Lang hoa dep">
            <a:extLst>
              <a:ext uri="{FF2B5EF4-FFF2-40B4-BE49-F238E27FC236}">
                <a16:creationId xmlns:a16="http://schemas.microsoft.com/office/drawing/2014/main" id="{1C7750D3-B981-48DF-8FFB-B43C2645BBE8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0"/>
            <a:ext cx="962025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15" descr="Flash Lang hoa dep">
            <a:extLst>
              <a:ext uri="{FF2B5EF4-FFF2-40B4-BE49-F238E27FC236}">
                <a16:creationId xmlns:a16="http://schemas.microsoft.com/office/drawing/2014/main" id="{4FF747F3-FEB3-40BE-BC29-44012B0CF767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1975" y="5988050"/>
            <a:ext cx="962025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15" descr="Flash Lang hoa dep">
            <a:extLst>
              <a:ext uri="{FF2B5EF4-FFF2-40B4-BE49-F238E27FC236}">
                <a16:creationId xmlns:a16="http://schemas.microsoft.com/office/drawing/2014/main" id="{E7EDF92B-5FB6-4AE3-8435-857C0A4D571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88050"/>
            <a:ext cx="962025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18" descr="Day hoa 2">
            <a:extLst>
              <a:ext uri="{FF2B5EF4-FFF2-40B4-BE49-F238E27FC236}">
                <a16:creationId xmlns:a16="http://schemas.microsoft.com/office/drawing/2014/main" id="{516E3F71-CFD6-4608-A8B2-2338174815D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0"/>
            <a:ext cx="685800" cy="2482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18" descr="Day hoa 2">
            <a:extLst>
              <a:ext uri="{FF2B5EF4-FFF2-40B4-BE49-F238E27FC236}">
                <a16:creationId xmlns:a16="http://schemas.microsoft.com/office/drawing/2014/main" id="{42370C81-9CA5-4F92-B7B3-AEEDE8611274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09600" cy="2482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Picture 11" descr="Bo hoa 1">
            <a:extLst>
              <a:ext uri="{FF2B5EF4-FFF2-40B4-BE49-F238E27FC236}">
                <a16:creationId xmlns:a16="http://schemas.microsoft.com/office/drawing/2014/main" id="{2582D5D0-0054-4564-8BA2-A0C9299EF654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389438"/>
            <a:ext cx="593725" cy="2468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2" name="Picture 11" descr="Bo hoa 1">
            <a:extLst>
              <a:ext uri="{FF2B5EF4-FFF2-40B4-BE49-F238E27FC236}">
                <a16:creationId xmlns:a16="http://schemas.microsoft.com/office/drawing/2014/main" id="{541FD9D0-B54A-4217-BE37-98FE02D16CF0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0275" y="4389438"/>
            <a:ext cx="593725" cy="2468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6" name="Rectangle 15">
            <a:extLst>
              <a:ext uri="{FF2B5EF4-FFF2-40B4-BE49-F238E27FC236}">
                <a16:creationId xmlns:a16="http://schemas.microsoft.com/office/drawing/2014/main" id="{D845480B-31B3-4741-A2A0-AB97BCA7C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57150">
            <a:pattFill prst="sphere">
              <a:fgClr>
                <a:srgbClr val="0000FF"/>
              </a:fgClr>
              <a:bgClr>
                <a:srgbClr val="FF0000"/>
              </a:bgClr>
            </a:patt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endParaRPr lang="vi-VN" altLang="en-US"/>
          </a:p>
        </p:txBody>
      </p:sp>
      <p:sp>
        <p:nvSpPr>
          <p:cNvPr id="16" name="WordArt 19">
            <a:extLst>
              <a:ext uri="{FF2B5EF4-FFF2-40B4-BE49-F238E27FC236}">
                <a16:creationId xmlns:a16="http://schemas.microsoft.com/office/drawing/2014/main" id="{3C2FA2DD-0C22-42D2-B0E3-96D1E4878C80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425293" y="266231"/>
            <a:ext cx="6392603" cy="41999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vi-VN" b="1" u="none" kern="10">
                <a:ln w="0"/>
                <a:gradFill flip="none" rotWithShape="1">
                  <a:gsLst>
                    <a:gs pos="0">
                      <a:srgbClr val="6600CC">
                        <a:shade val="30000"/>
                        <a:satMod val="115000"/>
                      </a:srgbClr>
                    </a:gs>
                    <a:gs pos="50000">
                      <a:srgbClr val="6600CC">
                        <a:shade val="67500"/>
                        <a:satMod val="115000"/>
                      </a:srgbClr>
                    </a:gs>
                    <a:gs pos="100000">
                      <a:srgbClr val="6600CC">
                        <a:shade val="100000"/>
                        <a:satMod val="115000"/>
                      </a:srgbClr>
                    </a:gs>
                  </a:gsLst>
                  <a:lin ang="5400000" scaled="1"/>
                  <a:tileRect/>
                </a:gradFill>
                <a:effectLst>
                  <a:reflection blurRad="6350" stA="53000" endA="300" endPos="35500" dir="5400000" sy="-90000" algn="bl" rotWithShape="0"/>
                </a:effectLst>
                <a:latin typeface="+mj-lt"/>
                <a:cs typeface="Times New Roman" panose="02020603050405020304" pitchFamily="18" charset="0"/>
              </a:rPr>
              <a:t>TRƯỜNG TIỂU HỌC TRẦN BÌNH TRỌNG</a:t>
            </a:r>
            <a:endParaRPr lang="en-US" b="1" u="none" kern="10">
              <a:ln w="0"/>
              <a:gradFill flip="none" rotWithShape="1">
                <a:gsLst>
                  <a:gs pos="0">
                    <a:srgbClr val="6600CC">
                      <a:shade val="30000"/>
                      <a:satMod val="115000"/>
                    </a:srgbClr>
                  </a:gs>
                  <a:gs pos="50000">
                    <a:srgbClr val="6600CC">
                      <a:shade val="67500"/>
                      <a:satMod val="115000"/>
                    </a:srgbClr>
                  </a:gs>
                  <a:gs pos="100000">
                    <a:srgbClr val="6600CC">
                      <a:shade val="100000"/>
                      <a:satMod val="115000"/>
                    </a:srgbClr>
                  </a:gs>
                </a:gsLst>
                <a:lin ang="5400000" scaled="1"/>
                <a:tileRect/>
              </a:gradFill>
              <a:effectLst>
                <a:reflection blurRad="6350" stA="53000" endA="300" endPos="35500" dir="5400000" sy="-90000" algn="bl" rotWithShape="0"/>
              </a:effectLst>
              <a:latin typeface="+mj-lt"/>
              <a:cs typeface="Times New Roman" panose="02020603050405020304" pitchFamily="18" charset="0"/>
            </a:endParaRPr>
          </a:p>
        </p:txBody>
      </p:sp>
      <p:pic>
        <p:nvPicPr>
          <p:cNvPr id="17" name="Picture 2" descr="C:\Users\Admin\Downloads\logo tran binh ttrong.png">
            <a:extLst>
              <a:ext uri="{FF2B5EF4-FFF2-40B4-BE49-F238E27FC236}">
                <a16:creationId xmlns:a16="http://schemas.microsoft.com/office/drawing/2014/main" id="{D23EFE9D-8742-4D26-AC67-50CD9763F5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257" y="119334"/>
            <a:ext cx="766375" cy="764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WordArt 15">
            <a:extLst>
              <a:ext uri="{FF2B5EF4-FFF2-40B4-BE49-F238E27FC236}">
                <a16:creationId xmlns:a16="http://schemas.microsoft.com/office/drawing/2014/main" id="{7F7BE9BC-643A-43C5-9C8B-A1E2AD5AF666}"/>
              </a:ext>
            </a:extLst>
          </p:cNvPr>
          <p:cNvSpPr>
            <a:spLocks noTextEdit="1"/>
          </p:cNvSpPr>
          <p:nvPr/>
        </p:nvSpPr>
        <p:spPr>
          <a:xfrm>
            <a:off x="1066892" y="986878"/>
            <a:ext cx="6392603" cy="10867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lstStyle/>
          <a:p>
            <a:pPr algn="ctr" eaLnBrk="0" hangingPunct="0"/>
            <a:r>
              <a:rPr lang="en-US" sz="3048" b="1" u="none" noProof="1">
                <a:ln w="0"/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TOÁN LỚP 4</a:t>
            </a:r>
          </a:p>
        </p:txBody>
      </p:sp>
      <p:sp>
        <p:nvSpPr>
          <p:cNvPr id="19" name="WordArt 17">
            <a:extLst>
              <a:ext uri="{FF2B5EF4-FFF2-40B4-BE49-F238E27FC236}">
                <a16:creationId xmlns:a16="http://schemas.microsoft.com/office/drawing/2014/main" id="{A21262B9-3BC2-41D0-9A68-BDC0AB8669DD}"/>
              </a:ext>
            </a:extLst>
          </p:cNvPr>
          <p:cNvSpPr>
            <a:spLocks noTextEdit="1"/>
          </p:cNvSpPr>
          <p:nvPr/>
        </p:nvSpPr>
        <p:spPr>
          <a:xfrm>
            <a:off x="1212475" y="3314347"/>
            <a:ext cx="6417960" cy="14590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lstStyle/>
          <a:p>
            <a:pPr algn="ctr"/>
            <a:r>
              <a:rPr lang="en-US" sz="3048" b="1" u="none" kern="10">
                <a:ln w="9525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FF33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Biểu đồ</a:t>
            </a:r>
          </a:p>
        </p:txBody>
      </p:sp>
      <p:sp>
        <p:nvSpPr>
          <p:cNvPr id="20" name="WordArt 15">
            <a:extLst>
              <a:ext uri="{FF2B5EF4-FFF2-40B4-BE49-F238E27FC236}">
                <a16:creationId xmlns:a16="http://schemas.microsoft.com/office/drawing/2014/main" id="{F2F21A56-2680-433A-A872-77B211D6CBA1}"/>
              </a:ext>
            </a:extLst>
          </p:cNvPr>
          <p:cNvSpPr>
            <a:spLocks noTextEdit="1"/>
          </p:cNvSpPr>
          <p:nvPr/>
        </p:nvSpPr>
        <p:spPr>
          <a:xfrm>
            <a:off x="3511593" y="2374265"/>
            <a:ext cx="1819724" cy="558631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lstStyle/>
          <a:p>
            <a:pPr algn="ctr" eaLnBrk="0" hangingPunct="0"/>
            <a:r>
              <a:rPr lang="en-US" sz="3048" b="1" noProof="1">
                <a:ln w="22225">
                  <a:solidFill>
                    <a:schemeClr val="bg2">
                      <a:lumMod val="50000"/>
                    </a:schemeClr>
                  </a:solidFill>
                  <a:prstDash val="solid"/>
                </a:ln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48" b="1" noProof="1">
                <a:ln w="22225">
                  <a:noFill/>
                  <a:prstDash val="solid"/>
                </a:ln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Tuần 5</a:t>
            </a:r>
          </a:p>
        </p:txBody>
      </p:sp>
      <p:sp>
        <p:nvSpPr>
          <p:cNvPr id="21" name="WordArt 19">
            <a:extLst>
              <a:ext uri="{FF2B5EF4-FFF2-40B4-BE49-F238E27FC236}">
                <a16:creationId xmlns:a16="http://schemas.microsoft.com/office/drawing/2014/main" id="{D71151AB-B873-4539-BC1B-065B31FC3866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124238" y="5472439"/>
            <a:ext cx="4901648" cy="3534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b="1" u="none" kern="10">
                <a:ln w="0"/>
                <a:solidFill>
                  <a:srgbClr val="CC00FF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GV: LÊ TRẦN KIM HẰNG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ownload Board Template With Five Kids In Garden for free | Kids frames,  Early childhood centre, School images">
            <a:extLst>
              <a:ext uri="{FF2B5EF4-FFF2-40B4-BE49-F238E27FC236}">
                <a16:creationId xmlns:a16="http://schemas.microsoft.com/office/drawing/2014/main" id="{B7931902-6B99-4489-8721-CC4018E894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069" y="76288"/>
            <a:ext cx="9022931" cy="6781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2017459" y="2783921"/>
            <a:ext cx="5109091" cy="14465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vi-VN" sz="8800" b="1" u="none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  <a:endParaRPr lang="en-US" sz="8800" b="1" u="none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 descr="C:\Users\Admin\Downloads\logo tran binh ttron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714" y="228684"/>
            <a:ext cx="917097" cy="91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6389326"/>
      </p:ext>
    </p:extLst>
  </p:cSld>
  <p:clrMapOvr>
    <a:masterClrMapping/>
  </p:clrMapOvr>
  <p:transition spd="slow"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Picture 6" descr="01">
            <a:extLst>
              <a:ext uri="{FF2B5EF4-FFF2-40B4-BE49-F238E27FC236}">
                <a16:creationId xmlns:a16="http://schemas.microsoft.com/office/drawing/2014/main" id="{C15534B5-1061-4BEA-97F1-1716CAAD76F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80" b="36666"/>
          <a:stretch/>
        </p:blipFill>
        <p:spPr bwMode="auto">
          <a:xfrm>
            <a:off x="0" y="0"/>
            <a:ext cx="9144000" cy="4648168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415" name="Text Box 7">
            <a:extLst>
              <a:ext uri="{FF2B5EF4-FFF2-40B4-BE49-F238E27FC236}">
                <a16:creationId xmlns:a16="http://schemas.microsoft.com/office/drawing/2014/main" id="{F7D601DD-67DE-4E95-8F40-68D5F25FBB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74" y="4648168"/>
            <a:ext cx="5638652" cy="1464231"/>
          </a:xfrm>
          <a:prstGeom prst="wedgeRoundRectCallout">
            <a:avLst>
              <a:gd name="adj1" fmla="val 63646"/>
              <a:gd name="adj2" fmla="val 96162"/>
              <a:gd name="adj3" fmla="val 16667"/>
            </a:avLst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b="1" u="none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- Biểu đồ trên có mấy cột?        </a:t>
            </a:r>
          </a:p>
          <a:p>
            <a:pPr>
              <a:spcBef>
                <a:spcPct val="50000"/>
              </a:spcBef>
            </a:pPr>
            <a:r>
              <a:rPr lang="en-US" altLang="en-US" sz="3200" b="1" u="none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- Mỗi cột cho biết về điều gì?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1A164DD-9C26-4CB8-A699-2490DA65943C}"/>
              </a:ext>
            </a:extLst>
          </p:cNvPr>
          <p:cNvSpPr/>
          <p:nvPr/>
        </p:nvSpPr>
        <p:spPr>
          <a:xfrm>
            <a:off x="609704" y="609674"/>
            <a:ext cx="685782" cy="3886098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C:\Users\Admin\Downloads\logo tran binh ttrong.png">
            <a:extLst>
              <a:ext uri="{FF2B5EF4-FFF2-40B4-BE49-F238E27FC236}">
                <a16:creationId xmlns:a16="http://schemas.microsoft.com/office/drawing/2014/main" id="{83F469BB-4FE6-4FAB-8D6B-27A9D9CC3F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93" y="22550"/>
            <a:ext cx="655710" cy="653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Picture 6" descr="01">
            <a:extLst>
              <a:ext uri="{FF2B5EF4-FFF2-40B4-BE49-F238E27FC236}">
                <a16:creationId xmlns:a16="http://schemas.microsoft.com/office/drawing/2014/main" id="{C15534B5-1061-4BEA-97F1-1716CAAD76F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80" b="36666"/>
          <a:stretch/>
        </p:blipFill>
        <p:spPr bwMode="auto">
          <a:xfrm>
            <a:off x="0" y="0"/>
            <a:ext cx="9144000" cy="4267178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416" name="Text Box 8">
            <a:extLst>
              <a:ext uri="{FF2B5EF4-FFF2-40B4-BE49-F238E27FC236}">
                <a16:creationId xmlns:a16="http://schemas.microsoft.com/office/drawing/2014/main" id="{823F74A2-CFF2-483D-A4CD-407C4D9026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110" y="4343376"/>
            <a:ext cx="8534296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 u="none">
                <a:solidFill>
                  <a:srgbClr val="800000"/>
                </a:solidFill>
                <a:latin typeface="Times New Roman" panose="02020603050405020304" pitchFamily="18" charset="0"/>
              </a:rPr>
              <a:t>Biểu đồ trên có 5 cột.               </a:t>
            </a:r>
          </a:p>
          <a:p>
            <a:pPr>
              <a:spcBef>
                <a:spcPct val="50000"/>
              </a:spcBef>
            </a:pPr>
            <a:r>
              <a:rPr lang="en-US" altLang="en-US" sz="2800" b="1" u="none">
                <a:solidFill>
                  <a:srgbClr val="800000"/>
                </a:solidFill>
                <a:latin typeface="Times New Roman" panose="02020603050405020304" pitchFamily="18" charset="0"/>
              </a:rPr>
              <a:t>+ Cột đầu tiên bên trái ghi tên các lớp 4 tham gia chơi thể thao.</a:t>
            </a:r>
          </a:p>
          <a:p>
            <a:pPr>
              <a:spcBef>
                <a:spcPct val="50000"/>
              </a:spcBef>
            </a:pPr>
            <a:r>
              <a:rPr lang="en-US" altLang="en-US" sz="2800" b="1" u="none">
                <a:solidFill>
                  <a:srgbClr val="800000"/>
                </a:solidFill>
                <a:latin typeface="Times New Roman" panose="02020603050405020304" pitchFamily="18" charset="0"/>
              </a:rPr>
              <a:t>+ Bốn cột còn lại cho biết các môn thể thao.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AF9E32D-5D51-4679-916B-0A4E01F7EE70}"/>
              </a:ext>
            </a:extLst>
          </p:cNvPr>
          <p:cNvSpPr/>
          <p:nvPr/>
        </p:nvSpPr>
        <p:spPr>
          <a:xfrm>
            <a:off x="609704" y="609674"/>
            <a:ext cx="685782" cy="3581306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C:\Users\Admin\Downloads\logo tran binh ttrong.png">
            <a:extLst>
              <a:ext uri="{FF2B5EF4-FFF2-40B4-BE49-F238E27FC236}">
                <a16:creationId xmlns:a16="http://schemas.microsoft.com/office/drawing/2014/main" id="{C4FEAAAE-9680-42AE-914A-B53AEF585E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62" y="104470"/>
            <a:ext cx="506707" cy="505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5721035"/>
      </p:ext>
    </p:extLst>
  </p:cSld>
  <p:clrMapOvr>
    <a:masterClrMapping/>
  </p:clrMapOvr>
  <p:transition spd="slow"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Picture 6" descr="01">
            <a:extLst>
              <a:ext uri="{FF2B5EF4-FFF2-40B4-BE49-F238E27FC236}">
                <a16:creationId xmlns:a16="http://schemas.microsoft.com/office/drawing/2014/main" id="{C15534B5-1061-4BEA-97F1-1716CAAD76F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80" b="36666"/>
          <a:stretch/>
        </p:blipFill>
        <p:spPr bwMode="auto">
          <a:xfrm>
            <a:off x="0" y="0"/>
            <a:ext cx="9144000" cy="4648168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415" name="Text Box 7">
            <a:extLst>
              <a:ext uri="{FF2B5EF4-FFF2-40B4-BE49-F238E27FC236}">
                <a16:creationId xmlns:a16="http://schemas.microsoft.com/office/drawing/2014/main" id="{F7D601DD-67DE-4E95-8F40-68D5F25FBB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74" y="4648168"/>
            <a:ext cx="6019642" cy="1464231"/>
          </a:xfrm>
          <a:prstGeom prst="wedgeRoundRectCallout">
            <a:avLst>
              <a:gd name="adj1" fmla="val 63646"/>
              <a:gd name="adj2" fmla="val 96162"/>
              <a:gd name="adj3" fmla="val 16667"/>
            </a:avLst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b="1" u="none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- Biểu đồ trên có mấy hàng?        </a:t>
            </a:r>
          </a:p>
          <a:p>
            <a:pPr>
              <a:spcBef>
                <a:spcPct val="50000"/>
              </a:spcBef>
            </a:pPr>
            <a:r>
              <a:rPr lang="en-US" altLang="en-US" sz="3200" b="1" u="none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- Mỗi hàng cho biết về điều gì?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110DF27-0117-4554-9CD2-B61921613BAD}"/>
              </a:ext>
            </a:extLst>
          </p:cNvPr>
          <p:cNvSpPr/>
          <p:nvPr/>
        </p:nvSpPr>
        <p:spPr>
          <a:xfrm>
            <a:off x="609704" y="609674"/>
            <a:ext cx="8000790" cy="1295366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C:\Users\Admin\Downloads\logo tran binh ttrong.png">
            <a:extLst>
              <a:ext uri="{FF2B5EF4-FFF2-40B4-BE49-F238E27FC236}">
                <a16:creationId xmlns:a16="http://schemas.microsoft.com/office/drawing/2014/main" id="{F4A0A736-B62C-497A-A382-9C12CCEDCF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62" y="104470"/>
            <a:ext cx="506707" cy="505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6791620"/>
      </p:ext>
    </p:extLst>
  </p:cSld>
  <p:clrMapOvr>
    <a:masterClrMapping/>
  </p:clrMapOvr>
  <p:transition spd="slow">
    <p:wipe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Picture 6" descr="01">
            <a:extLst>
              <a:ext uri="{FF2B5EF4-FFF2-40B4-BE49-F238E27FC236}">
                <a16:creationId xmlns:a16="http://schemas.microsoft.com/office/drawing/2014/main" id="{C15534B5-1061-4BEA-97F1-1716CAAD76F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80" b="36666"/>
          <a:stretch/>
        </p:blipFill>
        <p:spPr bwMode="auto">
          <a:xfrm>
            <a:off x="0" y="0"/>
            <a:ext cx="9144000" cy="457197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416" name="Text Box 8">
            <a:extLst>
              <a:ext uri="{FF2B5EF4-FFF2-40B4-BE49-F238E27FC236}">
                <a16:creationId xmlns:a16="http://schemas.microsoft.com/office/drawing/2014/main" id="{823F74A2-CFF2-483D-A4CD-407C4D9026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308" y="4724226"/>
            <a:ext cx="8305582" cy="160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 u="none">
                <a:solidFill>
                  <a:srgbClr val="800000"/>
                </a:solidFill>
                <a:latin typeface="Times New Roman" panose="02020603050405020304" pitchFamily="18" charset="0"/>
              </a:rPr>
              <a:t>Biểu đồ trên có 3 hàng.   </a:t>
            </a:r>
          </a:p>
          <a:p>
            <a:pPr>
              <a:spcBef>
                <a:spcPct val="50000"/>
              </a:spcBef>
            </a:pPr>
            <a:r>
              <a:rPr lang="en-US" altLang="en-US" sz="2800" b="1" u="none">
                <a:solidFill>
                  <a:srgbClr val="800000"/>
                </a:solidFill>
                <a:latin typeface="Times New Roman" panose="02020603050405020304" pitchFamily="18" charset="0"/>
              </a:rPr>
              <a:t>Mỗi hàng ghi tên một lớp và cho biết lớp đó tham gia những môn thể thao nào.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ACF8E31-D78B-4D65-BD86-60984A5DD25E}"/>
              </a:ext>
            </a:extLst>
          </p:cNvPr>
          <p:cNvSpPr/>
          <p:nvPr/>
        </p:nvSpPr>
        <p:spPr>
          <a:xfrm>
            <a:off x="609704" y="609674"/>
            <a:ext cx="8000790" cy="1295366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C:\Users\Admin\Downloads\logo tran binh ttrong.png">
            <a:extLst>
              <a:ext uri="{FF2B5EF4-FFF2-40B4-BE49-F238E27FC236}">
                <a16:creationId xmlns:a16="http://schemas.microsoft.com/office/drawing/2014/main" id="{B5BA9C13-1468-414C-83CB-0EBF9D2F22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62" y="104470"/>
            <a:ext cx="506707" cy="505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5057584"/>
      </p:ext>
    </p:extLst>
  </p:cSld>
  <p:clrMapOvr>
    <a:masterClrMapping/>
  </p:clrMapOvr>
  <p:transition spd="slow">
    <p:wipe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90" name="Picture 6" descr="01">
            <a:extLst>
              <a:ext uri="{FF2B5EF4-FFF2-40B4-BE49-F238E27FC236}">
                <a16:creationId xmlns:a16="http://schemas.microsoft.com/office/drawing/2014/main" id="{DCD762CD-811A-42F6-89DC-1A9949889D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72806"/>
            <a:ext cx="9144000" cy="6008906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E1188952-2379-466C-B241-359FA4EAD9D3}"/>
              </a:ext>
            </a:extLst>
          </p:cNvPr>
          <p:cNvSpPr/>
          <p:nvPr/>
        </p:nvSpPr>
        <p:spPr>
          <a:xfrm>
            <a:off x="3062684" y="24917"/>
            <a:ext cx="3018631" cy="696518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 1 SGK/29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 descr="C:\Users\Admin\Downloads\logo tran binh ttrong.png">
            <a:extLst>
              <a:ext uri="{FF2B5EF4-FFF2-40B4-BE49-F238E27FC236}">
                <a16:creationId xmlns:a16="http://schemas.microsoft.com/office/drawing/2014/main" id="{C7561D86-2753-425C-82E2-BB994F27EE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62" y="104470"/>
            <a:ext cx="506707" cy="505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wipe dir="r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6" descr="01">
            <a:extLst>
              <a:ext uri="{FF2B5EF4-FFF2-40B4-BE49-F238E27FC236}">
                <a16:creationId xmlns:a16="http://schemas.microsoft.com/office/drawing/2014/main" id="{813B6356-EC61-4A97-B950-2BE4C346B23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80" b="36666"/>
          <a:stretch/>
        </p:blipFill>
        <p:spPr bwMode="auto">
          <a:xfrm>
            <a:off x="0" y="773984"/>
            <a:ext cx="9144000" cy="4273632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436" name="Text Box 7">
            <a:extLst>
              <a:ext uri="{FF2B5EF4-FFF2-40B4-BE49-F238E27FC236}">
                <a16:creationId xmlns:a16="http://schemas.microsoft.com/office/drawing/2014/main" id="{4718A55C-0A47-44A9-9E30-1D693928BD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100" y="1596445"/>
            <a:ext cx="566338" cy="83099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r>
              <a:rPr lang="en-US" altLang="en-US" sz="2400" b="1" u="none">
                <a:solidFill>
                  <a:srgbClr val="FF0000"/>
                </a:solidFill>
                <a:latin typeface="Times New Roman" panose="02020603050405020304" pitchFamily="18" charset="0"/>
              </a:rPr>
              <a:t>4A</a:t>
            </a:r>
          </a:p>
          <a:p>
            <a:endParaRPr lang="en-US" altLang="en-US" sz="2400" b="1" u="none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8437" name="Text Box 8">
            <a:extLst>
              <a:ext uri="{FF2B5EF4-FFF2-40B4-BE49-F238E27FC236}">
                <a16:creationId xmlns:a16="http://schemas.microsoft.com/office/drawing/2014/main" id="{AE734C4B-C9D6-444E-915E-36E98E486E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5163" y="2845324"/>
            <a:ext cx="549483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 b="1" u="none">
                <a:solidFill>
                  <a:srgbClr val="FF0000"/>
                </a:solidFill>
                <a:latin typeface="Times New Roman" panose="02020603050405020304" pitchFamily="18" charset="0"/>
              </a:rPr>
              <a:t>4B</a:t>
            </a:r>
          </a:p>
        </p:txBody>
      </p:sp>
      <p:sp>
        <p:nvSpPr>
          <p:cNvPr id="18438" name="Text Box 9">
            <a:extLst>
              <a:ext uri="{FF2B5EF4-FFF2-40B4-BE49-F238E27FC236}">
                <a16:creationId xmlns:a16="http://schemas.microsoft.com/office/drawing/2014/main" id="{50AAAAA3-50E9-42F7-9320-F94E28D34F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203" y="4142688"/>
            <a:ext cx="636488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 b="1" u="none">
                <a:solidFill>
                  <a:srgbClr val="FF0000"/>
                </a:solidFill>
                <a:latin typeface="Times New Roman" panose="02020603050405020304" pitchFamily="18" charset="0"/>
              </a:rPr>
              <a:t>4C</a:t>
            </a:r>
          </a:p>
        </p:txBody>
      </p:sp>
      <p:sp>
        <p:nvSpPr>
          <p:cNvPr id="20490" name="Text Box 10">
            <a:extLst>
              <a:ext uri="{FF2B5EF4-FFF2-40B4-BE49-F238E27FC236}">
                <a16:creationId xmlns:a16="http://schemas.microsoft.com/office/drawing/2014/main" id="{ECF2AA91-56DF-4C0D-A9AC-0CE96AD880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110" y="5149453"/>
            <a:ext cx="8610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 u="none">
                <a:solidFill>
                  <a:srgbClr val="0000CC"/>
                </a:solidFill>
                <a:latin typeface="Times New Roman" panose="02020603050405020304" pitchFamily="18" charset="0"/>
              </a:rPr>
              <a:t>a/ Những lớp nào được nêu tên trong biểu đồ?</a:t>
            </a:r>
          </a:p>
        </p:txBody>
      </p:sp>
      <p:sp>
        <p:nvSpPr>
          <p:cNvPr id="20492" name="Text Box 12">
            <a:extLst>
              <a:ext uri="{FF2B5EF4-FFF2-40B4-BE49-F238E27FC236}">
                <a16:creationId xmlns:a16="http://schemas.microsoft.com/office/drawing/2014/main" id="{B6C247C3-FDFC-4CC6-B954-EEA9524C41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48" y="5830728"/>
            <a:ext cx="5459412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 hangingPunct="1"/>
            <a:r>
              <a:rPr lang="en-US" altLang="en-US" sz="3600" b="1" u="none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 4A, 4B, 4C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083365B5-8FE8-491F-B215-C60BB5604873}"/>
              </a:ext>
            </a:extLst>
          </p:cNvPr>
          <p:cNvSpPr/>
          <p:nvPr/>
        </p:nvSpPr>
        <p:spPr>
          <a:xfrm>
            <a:off x="3062684" y="24917"/>
            <a:ext cx="3018631" cy="696518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 1 SGK/29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5" name="Picture 14" descr="C:\Users\Admin\Downloads\logo tran binh ttrong.png">
            <a:extLst>
              <a:ext uri="{FF2B5EF4-FFF2-40B4-BE49-F238E27FC236}">
                <a16:creationId xmlns:a16="http://schemas.microsoft.com/office/drawing/2014/main" id="{8DF45F9B-5F82-43B3-9737-6833546C38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62" y="104470"/>
            <a:ext cx="506707" cy="505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4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4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0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4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4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49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0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90" grpId="0" bldLvl="0" autoUpdateAnimBg="0"/>
      <p:bldP spid="20492" grpId="0" bldLvl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6" descr="01">
            <a:extLst>
              <a:ext uri="{FF2B5EF4-FFF2-40B4-BE49-F238E27FC236}">
                <a16:creationId xmlns:a16="http://schemas.microsoft.com/office/drawing/2014/main" id="{813B6356-EC61-4A97-B950-2BE4C346B23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80" b="36666"/>
          <a:stretch/>
        </p:blipFill>
        <p:spPr bwMode="auto">
          <a:xfrm>
            <a:off x="0" y="773984"/>
            <a:ext cx="9144000" cy="3340798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083365B5-8FE8-491F-B215-C60BB5604873}"/>
              </a:ext>
            </a:extLst>
          </p:cNvPr>
          <p:cNvSpPr/>
          <p:nvPr/>
        </p:nvSpPr>
        <p:spPr>
          <a:xfrm>
            <a:off x="3062684" y="24917"/>
            <a:ext cx="3018631" cy="696518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 1 SGK/29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 Box 7">
            <a:extLst>
              <a:ext uri="{FF2B5EF4-FFF2-40B4-BE49-F238E27FC236}">
                <a16:creationId xmlns:a16="http://schemas.microsoft.com/office/drawing/2014/main" id="{04DEFCC0-7D9C-4153-97AA-86ADD39A03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099" y="4167331"/>
            <a:ext cx="8305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 u="none">
                <a:solidFill>
                  <a:srgbClr val="0000CC"/>
                </a:solidFill>
                <a:latin typeface="Times New Roman" panose="02020603050405020304" pitchFamily="18" charset="0"/>
              </a:rPr>
              <a:t>b/ Khối lớp 4 tham gia mấy môn thể thao, gồm những môn nào?</a:t>
            </a:r>
          </a:p>
        </p:txBody>
      </p:sp>
      <p:sp>
        <p:nvSpPr>
          <p:cNvPr id="10" name="Text Box 8">
            <a:extLst>
              <a:ext uri="{FF2B5EF4-FFF2-40B4-BE49-F238E27FC236}">
                <a16:creationId xmlns:a16="http://schemas.microsoft.com/office/drawing/2014/main" id="{B7289F32-E1CB-46BB-A0EC-33E42D35C7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100" y="5410148"/>
            <a:ext cx="7848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200" b="1" u="none">
                <a:solidFill>
                  <a:srgbClr val="800000"/>
                </a:solidFill>
                <a:latin typeface="Times New Roman" panose="02020603050405020304" pitchFamily="18" charset="0"/>
              </a:rPr>
              <a:t>Khối lớp 4 tham gia 4 môn thể thao là:                bơi lội, nhảy dây, cờ vua, đá cầu</a:t>
            </a:r>
          </a:p>
        </p:txBody>
      </p:sp>
      <p:pic>
        <p:nvPicPr>
          <p:cNvPr id="11" name="Picture 10" descr="C:\Users\Admin\Downloads\logo tran binh ttrong.png">
            <a:extLst>
              <a:ext uri="{FF2B5EF4-FFF2-40B4-BE49-F238E27FC236}">
                <a16:creationId xmlns:a16="http://schemas.microsoft.com/office/drawing/2014/main" id="{E1EECF67-4D56-41A0-809B-94A7C01040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62" y="104470"/>
            <a:ext cx="506707" cy="505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9296387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ldLvl="0" autoUpdateAnimBg="0"/>
      <p:bldP spid="10" grpId="0" bldLvl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6" descr="01">
            <a:extLst>
              <a:ext uri="{FF2B5EF4-FFF2-40B4-BE49-F238E27FC236}">
                <a16:creationId xmlns:a16="http://schemas.microsoft.com/office/drawing/2014/main" id="{813B6356-EC61-4A97-B950-2BE4C346B23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80" b="36666"/>
          <a:stretch/>
        </p:blipFill>
        <p:spPr bwMode="auto">
          <a:xfrm>
            <a:off x="0" y="773984"/>
            <a:ext cx="9144000" cy="3721788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083365B5-8FE8-491F-B215-C60BB5604873}"/>
              </a:ext>
            </a:extLst>
          </p:cNvPr>
          <p:cNvSpPr/>
          <p:nvPr/>
        </p:nvSpPr>
        <p:spPr>
          <a:xfrm>
            <a:off x="3062684" y="24917"/>
            <a:ext cx="3018631" cy="696518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 1 SGK/29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 Box 7">
            <a:extLst>
              <a:ext uri="{FF2B5EF4-FFF2-40B4-BE49-F238E27FC236}">
                <a16:creationId xmlns:a16="http://schemas.microsoft.com/office/drawing/2014/main" id="{52B65997-C3A4-4B6B-8545-98C8A22F2B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784" y="4587094"/>
            <a:ext cx="91440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 u="none">
                <a:solidFill>
                  <a:srgbClr val="0000CC"/>
                </a:solidFill>
                <a:latin typeface="Times New Roman" panose="02020603050405020304" pitchFamily="18" charset="0"/>
              </a:rPr>
              <a:t>c/ Môn bơi có mấy lớp tham gia, là những lớp nào?</a:t>
            </a:r>
          </a:p>
        </p:txBody>
      </p:sp>
      <p:sp>
        <p:nvSpPr>
          <p:cNvPr id="7" name="Text Box 8">
            <a:extLst>
              <a:ext uri="{FF2B5EF4-FFF2-40B4-BE49-F238E27FC236}">
                <a16:creationId xmlns:a16="http://schemas.microsoft.com/office/drawing/2014/main" id="{9E8D7D0C-AD1B-4516-B6A9-E867E38DB2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504578"/>
            <a:ext cx="8686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 u="none">
                <a:solidFill>
                  <a:srgbClr val="800000"/>
                </a:solidFill>
                <a:latin typeface="Times New Roman" panose="02020603050405020304" pitchFamily="18" charset="0"/>
              </a:rPr>
              <a:t>Môn bơi có 2 lớp tham gia là lớp 4A và lớp 4C.</a:t>
            </a:r>
          </a:p>
        </p:txBody>
      </p:sp>
    </p:spTree>
    <p:extLst>
      <p:ext uri="{BB962C8B-B14F-4D97-AF65-F5344CB8AC3E}">
        <p14:creationId xmlns:p14="http://schemas.microsoft.com/office/powerpoint/2010/main" val="1721038546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utoUpdateAnimBg="0"/>
      <p:bldP spid="7" grpId="0" bldLvl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6" descr="01">
            <a:extLst>
              <a:ext uri="{FF2B5EF4-FFF2-40B4-BE49-F238E27FC236}">
                <a16:creationId xmlns:a16="http://schemas.microsoft.com/office/drawing/2014/main" id="{813B6356-EC61-4A97-B950-2BE4C346B23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80" b="36666"/>
          <a:stretch/>
        </p:blipFill>
        <p:spPr bwMode="auto">
          <a:xfrm>
            <a:off x="0" y="773984"/>
            <a:ext cx="9144000" cy="3721788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083365B5-8FE8-491F-B215-C60BB5604873}"/>
              </a:ext>
            </a:extLst>
          </p:cNvPr>
          <p:cNvSpPr/>
          <p:nvPr/>
        </p:nvSpPr>
        <p:spPr>
          <a:xfrm>
            <a:off x="3062684" y="24917"/>
            <a:ext cx="3018631" cy="696518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 1 SGK/29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Box 7">
            <a:extLst>
              <a:ext uri="{FF2B5EF4-FFF2-40B4-BE49-F238E27FC236}">
                <a16:creationId xmlns:a16="http://schemas.microsoft.com/office/drawing/2014/main" id="{C07F058F-FFB6-4435-B4D2-62B442F142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199" y="4700573"/>
            <a:ext cx="67056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 u="none">
                <a:solidFill>
                  <a:srgbClr val="0000CC"/>
                </a:solidFill>
                <a:latin typeface="Times New Roman" panose="02020603050405020304" pitchFamily="18" charset="0"/>
              </a:rPr>
              <a:t>d/ Môn nào có ít lớp tham gia nhất?</a:t>
            </a:r>
          </a:p>
        </p:txBody>
      </p:sp>
      <p:sp>
        <p:nvSpPr>
          <p:cNvPr id="9" name="Text Box 8">
            <a:extLst>
              <a:ext uri="{FF2B5EF4-FFF2-40B4-BE49-F238E27FC236}">
                <a16:creationId xmlns:a16="http://schemas.microsoft.com/office/drawing/2014/main" id="{652AEC31-13CF-46EB-83B6-75C7380FC2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704" y="5494903"/>
            <a:ext cx="8229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 u="none">
                <a:solidFill>
                  <a:srgbClr val="800000"/>
                </a:solidFill>
                <a:latin typeface="Times New Roman" panose="02020603050405020304" pitchFamily="18" charset="0"/>
              </a:rPr>
              <a:t>Môn </a:t>
            </a:r>
            <a:r>
              <a:rPr lang="en-US" altLang="en-US" sz="3200" b="1">
                <a:solidFill>
                  <a:srgbClr val="800000"/>
                </a:solidFill>
                <a:latin typeface="Times New Roman" panose="02020603050405020304" pitchFamily="18" charset="0"/>
              </a:rPr>
              <a:t>cờ vua</a:t>
            </a:r>
            <a:r>
              <a:rPr lang="en-US" altLang="en-US" sz="3200" b="1" u="none">
                <a:solidFill>
                  <a:srgbClr val="800000"/>
                </a:solidFill>
                <a:latin typeface="Times New Roman" panose="02020603050405020304" pitchFamily="18" charset="0"/>
              </a:rPr>
              <a:t> chỉ có một lớp tham gia là lớp 4A.</a:t>
            </a:r>
          </a:p>
        </p:txBody>
      </p:sp>
      <p:pic>
        <p:nvPicPr>
          <p:cNvPr id="10" name="Picture 9" descr="C:\Users\Admin\Downloads\logo tran binh ttrong.png">
            <a:extLst>
              <a:ext uri="{FF2B5EF4-FFF2-40B4-BE49-F238E27FC236}">
                <a16:creationId xmlns:a16="http://schemas.microsoft.com/office/drawing/2014/main" id="{C8F6D292-17A3-4B30-8495-21F0BB182C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62" y="104470"/>
            <a:ext cx="506707" cy="505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6229798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ldLvl="0" autoUpdateAnimBg="0"/>
      <p:bldP spid="9" grpId="0" bldLvl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ownload Board Template With Five Kids In Garden for free | Kids frames,  Early childhood centre, School images">
            <a:extLst>
              <a:ext uri="{FF2B5EF4-FFF2-40B4-BE49-F238E27FC236}">
                <a16:creationId xmlns:a16="http://schemas.microsoft.com/office/drawing/2014/main" id="{B7931902-6B99-4489-8721-CC4018E894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069" y="76288"/>
            <a:ext cx="9022931" cy="6781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2087990" y="2783921"/>
            <a:ext cx="4968027" cy="14465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8800" b="1" u="none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Kiến thức</a:t>
            </a:r>
            <a:endParaRPr lang="en-US" sz="8800" b="1" u="none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 descr="C:\Users\Admin\Downloads\logo tran binh ttron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714" y="228684"/>
            <a:ext cx="917097" cy="91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1599722"/>
      </p:ext>
    </p:extLst>
  </p:cSld>
  <p:clrMapOvr>
    <a:masterClrMapping/>
  </p:clrMapOvr>
  <p:transition spd="slow">
    <p:wipe dir="r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6" descr="01">
            <a:extLst>
              <a:ext uri="{FF2B5EF4-FFF2-40B4-BE49-F238E27FC236}">
                <a16:creationId xmlns:a16="http://schemas.microsoft.com/office/drawing/2014/main" id="{813B6356-EC61-4A97-B950-2BE4C346B23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80" b="36666"/>
          <a:stretch/>
        </p:blipFill>
        <p:spPr bwMode="auto">
          <a:xfrm>
            <a:off x="0" y="773984"/>
            <a:ext cx="9144000" cy="3569392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083365B5-8FE8-491F-B215-C60BB5604873}"/>
              </a:ext>
            </a:extLst>
          </p:cNvPr>
          <p:cNvSpPr/>
          <p:nvPr/>
        </p:nvSpPr>
        <p:spPr>
          <a:xfrm>
            <a:off x="3062684" y="24917"/>
            <a:ext cx="3018631" cy="696518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 1 SGK/29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 Box 7">
            <a:extLst>
              <a:ext uri="{FF2B5EF4-FFF2-40B4-BE49-F238E27FC236}">
                <a16:creationId xmlns:a16="http://schemas.microsoft.com/office/drawing/2014/main" id="{18EE1AC3-5C23-4AEF-BE7C-33A51E227D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704" y="4395925"/>
            <a:ext cx="8305800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u="none">
                <a:solidFill>
                  <a:srgbClr val="0000CC"/>
                </a:solidFill>
                <a:latin typeface="Times New Roman" panose="02020603050405020304" pitchFamily="18" charset="0"/>
              </a:rPr>
              <a:t>e/ Hai lớp 4B và 4C tham gia tất cả mấy môn? </a:t>
            </a:r>
            <a:endParaRPr lang="vi-VN" altLang="en-US" sz="2800" b="1" u="none">
              <a:solidFill>
                <a:srgbClr val="0000CC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vi-VN" altLang="en-US" sz="2800" b="1" u="none">
                <a:solidFill>
                  <a:srgbClr val="0000CC"/>
                </a:solidFill>
                <a:latin typeface="Times New Roman" panose="02020603050405020304" pitchFamily="18" charset="0"/>
              </a:rPr>
              <a:t>    </a:t>
            </a:r>
            <a:r>
              <a:rPr lang="en-US" altLang="en-US" sz="2800" b="1" u="none">
                <a:solidFill>
                  <a:srgbClr val="0000CC"/>
                </a:solidFill>
                <a:latin typeface="Times New Roman" panose="02020603050405020304" pitchFamily="18" charset="0"/>
              </a:rPr>
              <a:t>Hai lớp đó cùng tham gia những môn nào? </a:t>
            </a:r>
          </a:p>
        </p:txBody>
      </p:sp>
      <p:sp>
        <p:nvSpPr>
          <p:cNvPr id="7" name="Text Box 8">
            <a:extLst>
              <a:ext uri="{FF2B5EF4-FFF2-40B4-BE49-F238E27FC236}">
                <a16:creationId xmlns:a16="http://schemas.microsoft.com/office/drawing/2014/main" id="{DC08D870-F454-43CE-B6DA-E3C22114A4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100" y="5565476"/>
            <a:ext cx="8458304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sz="2800" b="1" u="none">
                <a:solidFill>
                  <a:srgbClr val="800000"/>
                </a:solidFill>
                <a:latin typeface="Times New Roman" panose="02020603050405020304" pitchFamily="18" charset="0"/>
              </a:rPr>
              <a:t>- </a:t>
            </a:r>
            <a:r>
              <a:rPr lang="en-US" altLang="en-US" sz="2800" b="1" u="none">
                <a:solidFill>
                  <a:srgbClr val="800000"/>
                </a:solidFill>
                <a:latin typeface="Times New Roman" panose="02020603050405020304" pitchFamily="18" charset="0"/>
              </a:rPr>
              <a:t>Hai lớp 4B và 4C tham gia tất cả 3 môn. </a:t>
            </a:r>
            <a:endParaRPr lang="vi-VN" altLang="en-US" sz="2800" b="1" u="none">
              <a:solidFill>
                <a:srgbClr val="800000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vi-VN" altLang="en-US" sz="2800" b="1" u="none">
                <a:solidFill>
                  <a:srgbClr val="800000"/>
                </a:solidFill>
                <a:latin typeface="Times New Roman" panose="02020603050405020304" pitchFamily="18" charset="0"/>
              </a:rPr>
              <a:t>- </a:t>
            </a:r>
            <a:r>
              <a:rPr lang="en-US" altLang="en-US" sz="2800" b="1" u="none">
                <a:solidFill>
                  <a:srgbClr val="800000"/>
                </a:solidFill>
                <a:latin typeface="Times New Roman" panose="02020603050405020304" pitchFamily="18" charset="0"/>
              </a:rPr>
              <a:t>Hai lớp cùng tham gia môn </a:t>
            </a:r>
            <a:r>
              <a:rPr lang="en-US" altLang="en-US" sz="2800" b="1">
                <a:solidFill>
                  <a:srgbClr val="800000"/>
                </a:solidFill>
                <a:latin typeface="Times New Roman" panose="02020603050405020304" pitchFamily="18" charset="0"/>
              </a:rPr>
              <a:t>đá cầu</a:t>
            </a:r>
            <a:r>
              <a:rPr lang="en-US" altLang="en-US" sz="2800" b="1" u="none">
                <a:solidFill>
                  <a:srgbClr val="800000"/>
                </a:solidFill>
                <a:latin typeface="Times New Roman" panose="02020603050405020304" pitchFamily="18" charset="0"/>
              </a:rPr>
              <a:t>.</a:t>
            </a:r>
          </a:p>
        </p:txBody>
      </p:sp>
      <p:pic>
        <p:nvPicPr>
          <p:cNvPr id="10" name="Picture 9" descr="C:\Users\Admin\Downloads\logo tran binh ttrong.png">
            <a:extLst>
              <a:ext uri="{FF2B5EF4-FFF2-40B4-BE49-F238E27FC236}">
                <a16:creationId xmlns:a16="http://schemas.microsoft.com/office/drawing/2014/main" id="{D0232510-54C2-4332-917B-241FC012DE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62" y="104470"/>
            <a:ext cx="506707" cy="505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7211204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utoUpdateAnimBg="0"/>
      <p:bldP spid="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7" name="Picture 7" descr="02">
            <a:extLst>
              <a:ext uri="{FF2B5EF4-FFF2-40B4-BE49-F238E27FC236}">
                <a16:creationId xmlns:a16="http://schemas.microsoft.com/office/drawing/2014/main" id="{088A9C44-42E1-44E5-A274-D6194A331E1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624" t="1" r="3421" b="34625"/>
          <a:stretch/>
        </p:blipFill>
        <p:spPr bwMode="auto">
          <a:xfrm>
            <a:off x="11072" y="808771"/>
            <a:ext cx="9132928" cy="4220387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8AFC717A-D024-42D7-B3A6-69EDBCBBBEBC}"/>
              </a:ext>
            </a:extLst>
          </p:cNvPr>
          <p:cNvSpPr/>
          <p:nvPr/>
        </p:nvSpPr>
        <p:spPr>
          <a:xfrm>
            <a:off x="3062684" y="24917"/>
            <a:ext cx="3018631" cy="696518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 </a:t>
            </a:r>
            <a:r>
              <a:rPr lang="vi-VN" sz="3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SGK/29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 Box 8">
            <a:extLst>
              <a:ext uri="{FF2B5EF4-FFF2-40B4-BE49-F238E27FC236}">
                <a16:creationId xmlns:a16="http://schemas.microsoft.com/office/drawing/2014/main" id="{E217DA52-C104-49C7-8E5D-940866919F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82" y="5257752"/>
            <a:ext cx="6248236" cy="715089"/>
          </a:xfrm>
          <a:prstGeom prst="wedgeRoundRectCallout">
            <a:avLst>
              <a:gd name="adj1" fmla="val 59065"/>
              <a:gd name="adj2" fmla="val 151326"/>
              <a:gd name="adj3" fmla="val 16667"/>
            </a:avLst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600" b="1" u="none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Biểu đồ trên </a:t>
            </a:r>
            <a:r>
              <a:rPr lang="vi-VN" altLang="en-US" sz="3600" b="1" u="none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có</a:t>
            </a:r>
            <a:r>
              <a:rPr lang="en-US" altLang="en-US" sz="3600" b="1" u="none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mấy cột?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B0DC972-ED7A-4DAE-94B1-6067B7F7ACE4}"/>
              </a:ext>
            </a:extLst>
          </p:cNvPr>
          <p:cNvSpPr/>
          <p:nvPr/>
        </p:nvSpPr>
        <p:spPr>
          <a:xfrm>
            <a:off x="152516" y="1371654"/>
            <a:ext cx="1981148" cy="266693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C:\Users\Admin\Downloads\logo tran binh ttrong.png">
            <a:extLst>
              <a:ext uri="{FF2B5EF4-FFF2-40B4-BE49-F238E27FC236}">
                <a16:creationId xmlns:a16="http://schemas.microsoft.com/office/drawing/2014/main" id="{267B9412-2061-4D4F-9749-DBF8BF259D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62" y="104470"/>
            <a:ext cx="506707" cy="505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7" name="Picture 7" descr="02">
            <a:extLst>
              <a:ext uri="{FF2B5EF4-FFF2-40B4-BE49-F238E27FC236}">
                <a16:creationId xmlns:a16="http://schemas.microsoft.com/office/drawing/2014/main" id="{088A9C44-42E1-44E5-A274-D6194A331E1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624" t="1" r="3421" b="34625"/>
          <a:stretch/>
        </p:blipFill>
        <p:spPr bwMode="auto">
          <a:xfrm>
            <a:off x="11072" y="808771"/>
            <a:ext cx="9132928" cy="3458407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8AFC717A-D024-42D7-B3A6-69EDBCBBBEBC}"/>
              </a:ext>
            </a:extLst>
          </p:cNvPr>
          <p:cNvSpPr/>
          <p:nvPr/>
        </p:nvSpPr>
        <p:spPr>
          <a:xfrm>
            <a:off x="3062684" y="24917"/>
            <a:ext cx="3018631" cy="696518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 </a:t>
            </a:r>
            <a:r>
              <a:rPr lang="vi-VN" sz="3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SGK/29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Box 9">
            <a:extLst>
              <a:ext uri="{FF2B5EF4-FFF2-40B4-BE49-F238E27FC236}">
                <a16:creationId xmlns:a16="http://schemas.microsoft.com/office/drawing/2014/main" id="{3D1E11EA-ED52-4641-9D3D-FFEF231D78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98" y="4419574"/>
            <a:ext cx="7848394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u="none">
                <a:solidFill>
                  <a:srgbClr val="800000"/>
                </a:solidFill>
                <a:latin typeface="Times New Roman" panose="02020603050405020304" pitchFamily="18" charset="0"/>
              </a:rPr>
              <a:t>Biểu đồ trên gồm 2 cột:</a:t>
            </a:r>
            <a:endParaRPr lang="vi-VN" altLang="en-US" sz="2800" b="1" u="none">
              <a:solidFill>
                <a:srgbClr val="800000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vi-VN" altLang="en-US" sz="2800" b="1" u="none">
                <a:solidFill>
                  <a:srgbClr val="800000"/>
                </a:solidFill>
                <a:latin typeface="Times New Roman" panose="02020603050405020304" pitchFamily="18" charset="0"/>
              </a:rPr>
              <a:t>+ </a:t>
            </a:r>
            <a:r>
              <a:rPr lang="en-US" altLang="en-US" sz="2800" b="1" u="none">
                <a:solidFill>
                  <a:srgbClr val="800000"/>
                </a:solidFill>
                <a:latin typeface="Times New Roman" panose="02020603050405020304" pitchFamily="18" charset="0"/>
              </a:rPr>
              <a:t>Cột bên trái ghi tên năm. </a:t>
            </a:r>
            <a:endParaRPr lang="vi-VN" altLang="en-US" sz="2800" b="1" u="none">
              <a:solidFill>
                <a:srgbClr val="800000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vi-VN" altLang="en-US" sz="2800" b="1" u="none">
                <a:solidFill>
                  <a:srgbClr val="800000"/>
                </a:solidFill>
                <a:latin typeface="Times New Roman" panose="02020603050405020304" pitchFamily="18" charset="0"/>
              </a:rPr>
              <a:t>+ </a:t>
            </a:r>
            <a:r>
              <a:rPr lang="en-US" altLang="en-US" sz="2800" b="1" u="none">
                <a:solidFill>
                  <a:srgbClr val="800000"/>
                </a:solidFill>
                <a:latin typeface="Times New Roman" panose="02020603050405020304" pitchFamily="18" charset="0"/>
              </a:rPr>
              <a:t>Cột bên phải ghi số tạ thóc mà gia đình bác Hà thu hoạch.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EB3A085-2E2E-4B36-B382-D3E96CA3D5DD}"/>
              </a:ext>
            </a:extLst>
          </p:cNvPr>
          <p:cNvSpPr/>
          <p:nvPr/>
        </p:nvSpPr>
        <p:spPr>
          <a:xfrm>
            <a:off x="152516" y="1295456"/>
            <a:ext cx="1981148" cy="2133544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C:\Users\Admin\Downloads\logo tran binh ttrong.png">
            <a:extLst>
              <a:ext uri="{FF2B5EF4-FFF2-40B4-BE49-F238E27FC236}">
                <a16:creationId xmlns:a16="http://schemas.microsoft.com/office/drawing/2014/main" id="{94E87452-6A75-41A7-A40C-6017D6C3EB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62" y="104470"/>
            <a:ext cx="506707" cy="505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069980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7" name="Picture 7" descr="02">
            <a:extLst>
              <a:ext uri="{FF2B5EF4-FFF2-40B4-BE49-F238E27FC236}">
                <a16:creationId xmlns:a16="http://schemas.microsoft.com/office/drawing/2014/main" id="{088A9C44-42E1-44E5-A274-D6194A331E1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624" t="1" r="3421" b="34625"/>
          <a:stretch/>
        </p:blipFill>
        <p:spPr bwMode="auto">
          <a:xfrm>
            <a:off x="11072" y="808771"/>
            <a:ext cx="9132928" cy="4220387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8AFC717A-D024-42D7-B3A6-69EDBCBBBEBC}"/>
              </a:ext>
            </a:extLst>
          </p:cNvPr>
          <p:cNvSpPr/>
          <p:nvPr/>
        </p:nvSpPr>
        <p:spPr>
          <a:xfrm>
            <a:off x="3062684" y="24917"/>
            <a:ext cx="3018631" cy="696518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 </a:t>
            </a:r>
            <a:r>
              <a:rPr lang="vi-VN" sz="3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SGK/29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 Box 8">
            <a:extLst>
              <a:ext uri="{FF2B5EF4-FFF2-40B4-BE49-F238E27FC236}">
                <a16:creationId xmlns:a16="http://schemas.microsoft.com/office/drawing/2014/main" id="{E217DA52-C104-49C7-8E5D-940866919F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82" y="5257752"/>
            <a:ext cx="6248236" cy="715089"/>
          </a:xfrm>
          <a:prstGeom prst="wedgeRoundRectCallout">
            <a:avLst>
              <a:gd name="adj1" fmla="val 59065"/>
              <a:gd name="adj2" fmla="val 151326"/>
              <a:gd name="adj3" fmla="val 16667"/>
            </a:avLst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600" b="1" u="none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Biểu đồ trên </a:t>
            </a:r>
            <a:r>
              <a:rPr lang="vi-VN" altLang="en-US" sz="3600" b="1" u="none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có</a:t>
            </a:r>
            <a:r>
              <a:rPr lang="en-US" altLang="en-US" sz="3600" b="1" u="none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mấy </a:t>
            </a:r>
            <a:r>
              <a:rPr lang="vi-VN" altLang="en-US" sz="3600" b="1" u="none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hàng</a:t>
            </a:r>
            <a:r>
              <a:rPr lang="en-US" altLang="en-US" sz="3600" b="1" u="none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?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0432265-3FBB-49E2-BADD-FC7F82DC0ACB}"/>
              </a:ext>
            </a:extLst>
          </p:cNvPr>
          <p:cNvSpPr/>
          <p:nvPr/>
        </p:nvSpPr>
        <p:spPr>
          <a:xfrm>
            <a:off x="152516" y="1371654"/>
            <a:ext cx="8686572" cy="914376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C:\Users\Admin\Downloads\logo tran binh ttrong.png">
            <a:extLst>
              <a:ext uri="{FF2B5EF4-FFF2-40B4-BE49-F238E27FC236}">
                <a16:creationId xmlns:a16="http://schemas.microsoft.com/office/drawing/2014/main" id="{DC4A6410-EB21-4988-97EA-22B5CCA0C9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62" y="104470"/>
            <a:ext cx="506707" cy="505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0402809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ldLvl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7" name="Picture 7" descr="02">
            <a:extLst>
              <a:ext uri="{FF2B5EF4-FFF2-40B4-BE49-F238E27FC236}">
                <a16:creationId xmlns:a16="http://schemas.microsoft.com/office/drawing/2014/main" id="{088A9C44-42E1-44E5-A274-D6194A331E1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624" t="1" r="3421" b="34625"/>
          <a:stretch/>
        </p:blipFill>
        <p:spPr bwMode="auto">
          <a:xfrm>
            <a:off x="120" y="728318"/>
            <a:ext cx="9132928" cy="3610803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8AFC717A-D024-42D7-B3A6-69EDBCBBBEBC}"/>
              </a:ext>
            </a:extLst>
          </p:cNvPr>
          <p:cNvSpPr/>
          <p:nvPr/>
        </p:nvSpPr>
        <p:spPr>
          <a:xfrm>
            <a:off x="3062684" y="24917"/>
            <a:ext cx="3018631" cy="696518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 </a:t>
            </a:r>
            <a:r>
              <a:rPr lang="vi-VN" sz="3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SGK/29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0432265-3FBB-49E2-BADD-FC7F82DC0ACB}"/>
              </a:ext>
            </a:extLst>
          </p:cNvPr>
          <p:cNvSpPr/>
          <p:nvPr/>
        </p:nvSpPr>
        <p:spPr>
          <a:xfrm>
            <a:off x="174007" y="1219258"/>
            <a:ext cx="8686572" cy="782305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 Box 9">
            <a:extLst>
              <a:ext uri="{FF2B5EF4-FFF2-40B4-BE49-F238E27FC236}">
                <a16:creationId xmlns:a16="http://schemas.microsoft.com/office/drawing/2014/main" id="{8C49F89F-64C9-4F51-8C12-ECC5D5300C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1703" y="4707681"/>
            <a:ext cx="8149761" cy="160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u="none">
                <a:solidFill>
                  <a:srgbClr val="800000"/>
                </a:solidFill>
                <a:latin typeface="Times New Roman" panose="02020603050405020304" pitchFamily="18" charset="0"/>
              </a:rPr>
              <a:t>Biểu đồ trên gồm 3 hàng.    </a:t>
            </a:r>
            <a:endParaRPr lang="vi-VN" altLang="en-US" sz="2800" b="1" u="none">
              <a:solidFill>
                <a:srgbClr val="800000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en-US" sz="2800" b="1" u="none">
                <a:solidFill>
                  <a:srgbClr val="800000"/>
                </a:solidFill>
                <a:latin typeface="Times New Roman" panose="02020603050405020304" pitchFamily="18" charset="0"/>
              </a:rPr>
              <a:t>Mỗi hàng ghi tên một năm và cho biết năm đó bác Hà thu hoạch được bao nhiêu tạ thóc.</a:t>
            </a:r>
          </a:p>
        </p:txBody>
      </p:sp>
      <p:pic>
        <p:nvPicPr>
          <p:cNvPr id="10" name="Picture 9" descr="C:\Users\Admin\Downloads\logo tran binh ttrong.png">
            <a:extLst>
              <a:ext uri="{FF2B5EF4-FFF2-40B4-BE49-F238E27FC236}">
                <a16:creationId xmlns:a16="http://schemas.microsoft.com/office/drawing/2014/main" id="{36CC4766-F14A-4656-B7F5-7BDAE0589E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62" y="104470"/>
            <a:ext cx="506707" cy="505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9903385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ldLvl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5">
            <a:extLst>
              <a:ext uri="{FF2B5EF4-FFF2-40B4-BE49-F238E27FC236}">
                <a16:creationId xmlns:a16="http://schemas.microsoft.com/office/drawing/2014/main" id="{F98F3374-32AA-44C8-A155-CB7EEDFC60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4648200"/>
            <a:ext cx="6629400" cy="19050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eaLnBrk="1" hangingPunct="1"/>
            <a:endParaRPr lang="en-US" altLang="en-US"/>
          </a:p>
        </p:txBody>
      </p:sp>
      <p:pic>
        <p:nvPicPr>
          <p:cNvPr id="26628" name="Picture 7" descr="02">
            <a:extLst>
              <a:ext uri="{FF2B5EF4-FFF2-40B4-BE49-F238E27FC236}">
                <a16:creationId xmlns:a16="http://schemas.microsoft.com/office/drawing/2014/main" id="{AF7D9DE5-68F3-4ABB-A5F0-B313370D6F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022"/>
          <a:stretch>
            <a:fillRect/>
          </a:stretch>
        </p:blipFill>
        <p:spPr bwMode="auto">
          <a:xfrm>
            <a:off x="0" y="807356"/>
            <a:ext cx="9144000" cy="6019732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370F8F90-843E-4C67-B382-A4BC33E5C5E4}"/>
              </a:ext>
            </a:extLst>
          </p:cNvPr>
          <p:cNvSpPr/>
          <p:nvPr/>
        </p:nvSpPr>
        <p:spPr>
          <a:xfrm>
            <a:off x="3062684" y="24917"/>
            <a:ext cx="3018631" cy="696518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 </a:t>
            </a:r>
            <a:r>
              <a:rPr lang="vi-VN" sz="3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SGK/29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8" descr="C:\Users\Admin\Downloads\logo tran binh ttrong.png">
            <a:extLst>
              <a:ext uri="{FF2B5EF4-FFF2-40B4-BE49-F238E27FC236}">
                <a16:creationId xmlns:a16="http://schemas.microsoft.com/office/drawing/2014/main" id="{A1B957F3-83C7-45DE-9D8C-3A9A7FCAC7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62" y="104470"/>
            <a:ext cx="506707" cy="505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wipe dir="r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7" descr="02">
            <a:extLst>
              <a:ext uri="{FF2B5EF4-FFF2-40B4-BE49-F238E27FC236}">
                <a16:creationId xmlns:a16="http://schemas.microsoft.com/office/drawing/2014/main" id="{A528EE3E-DC41-44A7-BFF7-CEE47913321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624" t="1" r="3421" b="34625"/>
          <a:stretch/>
        </p:blipFill>
        <p:spPr bwMode="auto">
          <a:xfrm>
            <a:off x="4419604" y="728318"/>
            <a:ext cx="4713444" cy="610476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F3678423-CEBC-426A-9783-F9F463D21A08}"/>
              </a:ext>
            </a:extLst>
          </p:cNvPr>
          <p:cNvSpPr/>
          <p:nvPr/>
        </p:nvSpPr>
        <p:spPr>
          <a:xfrm>
            <a:off x="3062684" y="24917"/>
            <a:ext cx="3018631" cy="696518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 </a:t>
            </a:r>
            <a:r>
              <a:rPr lang="vi-VN" sz="3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SGK/29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 Box 7">
            <a:extLst>
              <a:ext uri="{FF2B5EF4-FFF2-40B4-BE49-F238E27FC236}">
                <a16:creationId xmlns:a16="http://schemas.microsoft.com/office/drawing/2014/main" id="{4BD70524-08C5-42A2-8478-50B521C98B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708" y="1141645"/>
            <a:ext cx="4036906" cy="1815882"/>
          </a:xfrm>
          <a:prstGeom prst="rect">
            <a:avLst/>
          </a:prstGeom>
          <a:noFill/>
          <a:ln w="3175">
            <a:noFill/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US" b="1" u="none" dirty="0">
                <a:solidFill>
                  <a:srgbClr val="00B050"/>
                </a:solidFill>
                <a:latin typeface="Times New Roman" pitchFamily="18" charset="0"/>
              </a:rPr>
              <a:t> </a:t>
            </a:r>
            <a:r>
              <a:rPr lang="en-US" sz="2800" b="1" u="none" dirty="0">
                <a:solidFill>
                  <a:srgbClr val="00B050"/>
                </a:solidFill>
                <a:latin typeface="Times New Roman" pitchFamily="18" charset="0"/>
              </a:rPr>
              <a:t>a) </a:t>
            </a:r>
            <a:r>
              <a:rPr lang="en-US" sz="2800" b="1" u="none" dirty="0" err="1">
                <a:solidFill>
                  <a:srgbClr val="00B050"/>
                </a:solidFill>
                <a:latin typeface="Times New Roman" pitchFamily="18" charset="0"/>
              </a:rPr>
              <a:t>Năm</a:t>
            </a:r>
            <a:r>
              <a:rPr lang="en-US" sz="2800" b="1" u="none" dirty="0">
                <a:solidFill>
                  <a:srgbClr val="00B050"/>
                </a:solidFill>
                <a:latin typeface="Times New Roman" pitchFamily="18" charset="0"/>
              </a:rPr>
              <a:t> 2002 </a:t>
            </a:r>
            <a:r>
              <a:rPr lang="en-US" sz="2800" b="1" u="none" dirty="0" err="1">
                <a:solidFill>
                  <a:srgbClr val="00B050"/>
                </a:solidFill>
                <a:latin typeface="Times New Roman" pitchFamily="18" charset="0"/>
              </a:rPr>
              <a:t>gia</a:t>
            </a:r>
            <a:r>
              <a:rPr lang="en-US" sz="2800" b="1" u="none" dirty="0">
                <a:solidFill>
                  <a:srgbClr val="00B050"/>
                </a:solidFill>
                <a:latin typeface="Times New Roman" pitchFamily="18" charset="0"/>
              </a:rPr>
              <a:t> </a:t>
            </a:r>
            <a:r>
              <a:rPr lang="en-US" sz="2800" b="1" u="none" dirty="0" err="1">
                <a:solidFill>
                  <a:srgbClr val="00B050"/>
                </a:solidFill>
                <a:latin typeface="Times New Roman" pitchFamily="18" charset="0"/>
              </a:rPr>
              <a:t>đình</a:t>
            </a:r>
            <a:r>
              <a:rPr lang="en-US" sz="2800" b="1" u="none" dirty="0">
                <a:solidFill>
                  <a:srgbClr val="00B050"/>
                </a:solidFill>
                <a:latin typeface="Times New Roman" pitchFamily="18" charset="0"/>
              </a:rPr>
              <a:t> </a:t>
            </a:r>
            <a:r>
              <a:rPr lang="en-US" sz="2800" b="1" u="none" dirty="0" err="1">
                <a:solidFill>
                  <a:srgbClr val="00B050"/>
                </a:solidFill>
                <a:latin typeface="Times New Roman" pitchFamily="18" charset="0"/>
              </a:rPr>
              <a:t>bác</a:t>
            </a:r>
            <a:r>
              <a:rPr lang="en-US" sz="2800" b="1" u="none" dirty="0">
                <a:solidFill>
                  <a:srgbClr val="00B050"/>
                </a:solidFill>
                <a:latin typeface="Times New Roman" pitchFamily="18" charset="0"/>
              </a:rPr>
              <a:t> </a:t>
            </a:r>
            <a:r>
              <a:rPr lang="en-US" sz="2800" b="1" u="none" dirty="0" err="1">
                <a:solidFill>
                  <a:srgbClr val="00B050"/>
                </a:solidFill>
                <a:latin typeface="Times New Roman" pitchFamily="18" charset="0"/>
              </a:rPr>
              <a:t>Hà</a:t>
            </a:r>
            <a:r>
              <a:rPr lang="en-US" sz="2800" b="1" u="none" dirty="0">
                <a:solidFill>
                  <a:srgbClr val="00B050"/>
                </a:solidFill>
                <a:latin typeface="Times New Roman" pitchFamily="18" charset="0"/>
              </a:rPr>
              <a:t> </a:t>
            </a:r>
            <a:r>
              <a:rPr lang="en-US" sz="2800" b="1" u="none" dirty="0" err="1">
                <a:solidFill>
                  <a:srgbClr val="00B050"/>
                </a:solidFill>
                <a:latin typeface="Times New Roman" pitchFamily="18" charset="0"/>
              </a:rPr>
              <a:t>thu</a:t>
            </a:r>
            <a:r>
              <a:rPr lang="en-US" sz="2800" b="1" u="none" dirty="0">
                <a:solidFill>
                  <a:srgbClr val="00B050"/>
                </a:solidFill>
                <a:latin typeface="Times New Roman" pitchFamily="18" charset="0"/>
              </a:rPr>
              <a:t> </a:t>
            </a:r>
            <a:r>
              <a:rPr lang="en-US" sz="2800" b="1" u="none" dirty="0" err="1">
                <a:solidFill>
                  <a:srgbClr val="00B050"/>
                </a:solidFill>
                <a:latin typeface="Times New Roman" pitchFamily="18" charset="0"/>
              </a:rPr>
              <a:t>hoạch</a:t>
            </a:r>
            <a:r>
              <a:rPr lang="en-US" sz="2800" b="1" u="none" dirty="0">
                <a:solidFill>
                  <a:srgbClr val="00B050"/>
                </a:solidFill>
                <a:latin typeface="Times New Roman" pitchFamily="18" charset="0"/>
              </a:rPr>
              <a:t> </a:t>
            </a:r>
            <a:r>
              <a:rPr lang="en-US" sz="2800" b="1" u="none" dirty="0" err="1">
                <a:solidFill>
                  <a:srgbClr val="00B050"/>
                </a:solidFill>
                <a:latin typeface="Times New Roman" pitchFamily="18" charset="0"/>
              </a:rPr>
              <a:t>được</a:t>
            </a:r>
            <a:r>
              <a:rPr lang="en-US" sz="2800" b="1" u="none" dirty="0">
                <a:solidFill>
                  <a:srgbClr val="00B050"/>
                </a:solidFill>
                <a:latin typeface="Times New Roman" pitchFamily="18" charset="0"/>
              </a:rPr>
              <a:t> </a:t>
            </a:r>
            <a:r>
              <a:rPr lang="en-US" sz="2800" b="1" u="none" dirty="0" err="1">
                <a:solidFill>
                  <a:srgbClr val="00B050"/>
                </a:solidFill>
                <a:latin typeface="Times New Roman" pitchFamily="18" charset="0"/>
              </a:rPr>
              <a:t>mấy</a:t>
            </a:r>
            <a:r>
              <a:rPr lang="en-US" sz="2800" b="1" u="none" dirty="0">
                <a:solidFill>
                  <a:srgbClr val="00B050"/>
                </a:solidFill>
                <a:latin typeface="Times New Roman" pitchFamily="18" charset="0"/>
              </a:rPr>
              <a:t> </a:t>
            </a:r>
            <a:r>
              <a:rPr lang="en-US" sz="2800" b="1" u="none" dirty="0" err="1">
                <a:solidFill>
                  <a:srgbClr val="00B050"/>
                </a:solidFill>
                <a:latin typeface="Times New Roman" pitchFamily="18" charset="0"/>
              </a:rPr>
              <a:t>tấn</a:t>
            </a:r>
            <a:r>
              <a:rPr lang="en-US" sz="2800" b="1" u="none" dirty="0">
                <a:solidFill>
                  <a:srgbClr val="00B050"/>
                </a:solidFill>
                <a:latin typeface="Times New Roman" pitchFamily="18" charset="0"/>
              </a:rPr>
              <a:t> </a:t>
            </a:r>
            <a:r>
              <a:rPr lang="en-US" sz="2800" b="1" u="none" dirty="0" err="1">
                <a:solidFill>
                  <a:srgbClr val="00B050"/>
                </a:solidFill>
                <a:latin typeface="Times New Roman" pitchFamily="18" charset="0"/>
              </a:rPr>
              <a:t>thóc</a:t>
            </a:r>
            <a:r>
              <a:rPr lang="en-US" sz="2800" b="1" u="none" dirty="0">
                <a:solidFill>
                  <a:srgbClr val="00B050"/>
                </a:solidFill>
                <a:latin typeface="Times New Roman" pitchFamily="18" charset="0"/>
              </a:rPr>
              <a:t> ?</a:t>
            </a:r>
          </a:p>
          <a:p>
            <a:pPr eaLnBrk="0" hangingPunct="0">
              <a:defRPr/>
            </a:pPr>
            <a:r>
              <a:rPr lang="en-US" sz="2800" b="1" u="none" dirty="0">
                <a:solidFill>
                  <a:srgbClr val="00B050"/>
                </a:solidFill>
                <a:latin typeface="Times New Roman" pitchFamily="18" charset="0"/>
              </a:rPr>
              <a:t>                </a:t>
            </a:r>
          </a:p>
        </p:txBody>
      </p:sp>
      <p:sp>
        <p:nvSpPr>
          <p:cNvPr id="13" name="Text Box 7">
            <a:extLst>
              <a:ext uri="{FF2B5EF4-FFF2-40B4-BE49-F238E27FC236}">
                <a16:creationId xmlns:a16="http://schemas.microsoft.com/office/drawing/2014/main" id="{CC5B697A-6E92-4344-A810-67D7AF07E0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517" y="2806093"/>
            <a:ext cx="4285097" cy="1384995"/>
          </a:xfrm>
          <a:prstGeom prst="rect">
            <a:avLst/>
          </a:prstGeom>
          <a:noFill/>
          <a:ln w="3175">
            <a:noFill/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US" sz="2800" b="1" u="none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</a:rPr>
              <a:t>Năm </a:t>
            </a:r>
            <a:r>
              <a:rPr lang="en-US" sz="2800" b="1" u="none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</a:rPr>
              <a:t>2002 </a:t>
            </a:r>
            <a:r>
              <a:rPr lang="en-US" sz="2800" b="1" u="none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</a:rPr>
              <a:t>gia</a:t>
            </a:r>
            <a:r>
              <a:rPr lang="en-US" sz="2800" b="1" u="none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800" b="1" u="none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</a:rPr>
              <a:t>đình</a:t>
            </a:r>
            <a:r>
              <a:rPr lang="en-US" sz="2800" b="1" u="none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800" b="1" u="none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</a:rPr>
              <a:t>bác</a:t>
            </a:r>
            <a:r>
              <a:rPr lang="en-US" sz="2800" b="1" u="none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800" b="1" u="none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</a:rPr>
              <a:t>Hà</a:t>
            </a:r>
            <a:r>
              <a:rPr lang="en-US" sz="2800" b="1" u="none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800" b="1" u="none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</a:rPr>
              <a:t>thu</a:t>
            </a:r>
            <a:r>
              <a:rPr lang="en-US" sz="2800" b="1" u="none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800" b="1" u="none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</a:rPr>
              <a:t>hoạch</a:t>
            </a:r>
            <a:r>
              <a:rPr lang="en-US" sz="2800" b="1" u="none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800" b="1" u="none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</a:rPr>
              <a:t>được</a:t>
            </a:r>
            <a:r>
              <a:rPr lang="en-US" sz="2800" b="1" u="none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</a:rPr>
              <a:t>  50 </a:t>
            </a:r>
            <a:r>
              <a:rPr lang="en-US" sz="2800" b="1" u="none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</a:rPr>
              <a:t>tạ</a:t>
            </a:r>
            <a:r>
              <a:rPr lang="en-US" sz="2800" b="1" u="none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800" b="1" u="none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</a:rPr>
              <a:t>thóc</a:t>
            </a:r>
            <a:endParaRPr lang="en-US" sz="2800" b="1" u="none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</a:endParaRPr>
          </a:p>
          <a:p>
            <a:pPr eaLnBrk="0" hangingPunct="0">
              <a:defRPr/>
            </a:pPr>
            <a:r>
              <a:rPr lang="en-US" sz="2800" b="1" u="none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</a:rPr>
              <a:t>           50 tạ = 5 tấn </a:t>
            </a:r>
            <a:endParaRPr lang="vi-VN" sz="2800" b="1" u="none">
              <a:solidFill>
                <a:schemeClr val="accent5">
                  <a:lumMod val="75000"/>
                </a:schemeClr>
              </a:solidFill>
              <a:latin typeface="Times New Roman" pitchFamily="18" charset="0"/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B0CD6DF-0EAF-4548-97FB-93CB10445CF9}"/>
              </a:ext>
            </a:extLst>
          </p:cNvPr>
          <p:cNvCxnSpPr/>
          <p:nvPr/>
        </p:nvCxnSpPr>
        <p:spPr>
          <a:xfrm>
            <a:off x="1295486" y="2438426"/>
            <a:ext cx="114297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9025C404-9EF3-4416-998F-29D9269C4871}"/>
              </a:ext>
            </a:extLst>
          </p:cNvPr>
          <p:cNvSpPr txBox="1"/>
          <p:nvPr/>
        </p:nvSpPr>
        <p:spPr>
          <a:xfrm>
            <a:off x="124156" y="4419574"/>
            <a:ext cx="4313458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vi-VN" sz="3200" b="1" i="1">
                <a:solidFill>
                  <a:srgbClr val="CC00FF"/>
                </a:solidFill>
                <a:latin typeface="Times New Roman" pitchFamily="18" charset="0"/>
              </a:rPr>
              <a:t>Vậy: </a:t>
            </a:r>
            <a:r>
              <a:rPr lang="en-US" sz="3200" b="1" i="1">
                <a:solidFill>
                  <a:srgbClr val="CC00FF"/>
                </a:solidFill>
                <a:latin typeface="Times New Roman" pitchFamily="18" charset="0"/>
              </a:rPr>
              <a:t>Năm 2002 gia đình bác Hà thu hoạch được 5 tấn thóc.</a:t>
            </a:r>
            <a:endParaRPr lang="en-US" sz="3200" b="1" i="1" u="none" dirty="0">
              <a:solidFill>
                <a:srgbClr val="CC00FF"/>
              </a:solidFill>
              <a:latin typeface="Times New Roman" pitchFamily="18" charset="0"/>
            </a:endParaRPr>
          </a:p>
        </p:txBody>
      </p:sp>
      <p:pic>
        <p:nvPicPr>
          <p:cNvPr id="19" name="Picture 18" descr="C:\Users\Admin\Downloads\logo tran binh ttrong.png">
            <a:extLst>
              <a:ext uri="{FF2B5EF4-FFF2-40B4-BE49-F238E27FC236}">
                <a16:creationId xmlns:a16="http://schemas.microsoft.com/office/drawing/2014/main" id="{B384243A-A08E-492B-8B95-E5B376F774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325" y="94660"/>
            <a:ext cx="820934" cy="8184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0991286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8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7">
            <a:extLst>
              <a:ext uri="{FF2B5EF4-FFF2-40B4-BE49-F238E27FC236}">
                <a16:creationId xmlns:a16="http://schemas.microsoft.com/office/drawing/2014/main" id="{6155BDF4-513F-4F15-83B1-11F897AC54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111" y="1182231"/>
            <a:ext cx="4036906" cy="2246769"/>
          </a:xfrm>
          <a:prstGeom prst="rect">
            <a:avLst/>
          </a:prstGeom>
          <a:noFill/>
          <a:ln w="3175">
            <a:noFill/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US" b="1" u="none">
                <a:solidFill>
                  <a:srgbClr val="00B050"/>
                </a:solidFill>
                <a:latin typeface="Times New Roman" pitchFamily="18" charset="0"/>
              </a:rPr>
              <a:t> </a:t>
            </a:r>
            <a:r>
              <a:rPr lang="vi-VN" sz="2800" b="1" dirty="0">
                <a:solidFill>
                  <a:srgbClr val="00B050"/>
                </a:solidFill>
                <a:latin typeface="Times New Roman" pitchFamily="18" charset="0"/>
              </a:rPr>
              <a:t>b</a:t>
            </a:r>
            <a:r>
              <a:rPr lang="en-US" sz="2800" b="1" u="none">
                <a:solidFill>
                  <a:srgbClr val="00B050"/>
                </a:solidFill>
                <a:latin typeface="Times New Roman" pitchFamily="18" charset="0"/>
              </a:rPr>
              <a:t>) </a:t>
            </a:r>
            <a:r>
              <a:rPr lang="en-US" sz="2800" b="1" u="none" dirty="0" err="1">
                <a:solidFill>
                  <a:srgbClr val="00B050"/>
                </a:solidFill>
                <a:latin typeface="Times New Roman" pitchFamily="18" charset="0"/>
              </a:rPr>
              <a:t>Năm</a:t>
            </a:r>
            <a:r>
              <a:rPr lang="en-US" sz="2800" b="1" u="none" dirty="0">
                <a:solidFill>
                  <a:srgbClr val="00B050"/>
                </a:solidFill>
                <a:latin typeface="Times New Roman" pitchFamily="18" charset="0"/>
              </a:rPr>
              <a:t> 2002 </a:t>
            </a:r>
            <a:r>
              <a:rPr lang="en-US" sz="2800" b="1" u="none" dirty="0" err="1">
                <a:solidFill>
                  <a:srgbClr val="00B050"/>
                </a:solidFill>
                <a:latin typeface="Times New Roman" pitchFamily="18" charset="0"/>
              </a:rPr>
              <a:t>gia</a:t>
            </a:r>
            <a:r>
              <a:rPr lang="en-US" sz="2800" b="1" u="none" dirty="0">
                <a:solidFill>
                  <a:srgbClr val="00B050"/>
                </a:solidFill>
                <a:latin typeface="Times New Roman" pitchFamily="18" charset="0"/>
              </a:rPr>
              <a:t> </a:t>
            </a:r>
            <a:r>
              <a:rPr lang="en-US" sz="2800" b="1" u="none" dirty="0" err="1">
                <a:solidFill>
                  <a:srgbClr val="00B050"/>
                </a:solidFill>
                <a:latin typeface="Times New Roman" pitchFamily="18" charset="0"/>
              </a:rPr>
              <a:t>đình</a:t>
            </a:r>
            <a:r>
              <a:rPr lang="en-US" sz="2800" b="1" u="none" dirty="0">
                <a:solidFill>
                  <a:srgbClr val="00B050"/>
                </a:solidFill>
                <a:latin typeface="Times New Roman" pitchFamily="18" charset="0"/>
              </a:rPr>
              <a:t> </a:t>
            </a:r>
            <a:r>
              <a:rPr lang="en-US" sz="2800" b="1" u="none" dirty="0" err="1">
                <a:solidFill>
                  <a:srgbClr val="00B050"/>
                </a:solidFill>
                <a:latin typeface="Times New Roman" pitchFamily="18" charset="0"/>
              </a:rPr>
              <a:t>bác</a:t>
            </a:r>
            <a:r>
              <a:rPr lang="en-US" sz="2800" b="1" u="none" dirty="0">
                <a:solidFill>
                  <a:srgbClr val="00B050"/>
                </a:solidFill>
                <a:latin typeface="Times New Roman" pitchFamily="18" charset="0"/>
              </a:rPr>
              <a:t> </a:t>
            </a:r>
            <a:r>
              <a:rPr lang="en-US" sz="2800" b="1" u="none" dirty="0" err="1">
                <a:solidFill>
                  <a:srgbClr val="00B050"/>
                </a:solidFill>
                <a:latin typeface="Times New Roman" pitchFamily="18" charset="0"/>
              </a:rPr>
              <a:t>Hà</a:t>
            </a:r>
            <a:r>
              <a:rPr lang="en-US" sz="2800" b="1" u="none" dirty="0">
                <a:solidFill>
                  <a:srgbClr val="00B050"/>
                </a:solidFill>
                <a:latin typeface="Times New Roman" pitchFamily="18" charset="0"/>
              </a:rPr>
              <a:t> </a:t>
            </a:r>
            <a:r>
              <a:rPr lang="en-US" sz="2800" b="1" u="none" err="1">
                <a:solidFill>
                  <a:srgbClr val="00B050"/>
                </a:solidFill>
                <a:latin typeface="Times New Roman" pitchFamily="18" charset="0"/>
              </a:rPr>
              <a:t>thu</a:t>
            </a:r>
            <a:r>
              <a:rPr lang="en-US" sz="2800" b="1" u="none">
                <a:solidFill>
                  <a:srgbClr val="00B050"/>
                </a:solidFill>
                <a:latin typeface="Times New Roman" pitchFamily="18" charset="0"/>
              </a:rPr>
              <a:t> hoạch</a:t>
            </a:r>
            <a:r>
              <a:rPr lang="vi-VN" sz="2800" b="1">
                <a:solidFill>
                  <a:srgbClr val="00B050"/>
                </a:solidFill>
                <a:latin typeface="Times New Roman" pitchFamily="18" charset="0"/>
              </a:rPr>
              <a:t> nhiều hơn năm 2000 bao nhiêu tạ thóc</a:t>
            </a:r>
            <a:r>
              <a:rPr lang="en-US" sz="2800" b="1" u="none">
                <a:solidFill>
                  <a:srgbClr val="00B050"/>
                </a:solidFill>
                <a:latin typeface="Times New Roman" pitchFamily="18" charset="0"/>
              </a:rPr>
              <a:t>?</a:t>
            </a:r>
            <a:endParaRPr lang="en-US" sz="2800" b="1" u="none" dirty="0">
              <a:solidFill>
                <a:srgbClr val="00B050"/>
              </a:solidFill>
              <a:latin typeface="Times New Roman" pitchFamily="18" charset="0"/>
            </a:endParaRPr>
          </a:p>
          <a:p>
            <a:pPr eaLnBrk="0" hangingPunct="0">
              <a:defRPr/>
            </a:pPr>
            <a:r>
              <a:rPr lang="en-US" sz="2800" b="1" u="none" dirty="0">
                <a:solidFill>
                  <a:srgbClr val="00B050"/>
                </a:solidFill>
                <a:latin typeface="Times New Roman" pitchFamily="18" charset="0"/>
              </a:rPr>
              <a:t>                </a:t>
            </a:r>
          </a:p>
        </p:txBody>
      </p:sp>
      <p:pic>
        <p:nvPicPr>
          <p:cNvPr id="13" name="Picture 7" descr="02">
            <a:extLst>
              <a:ext uri="{FF2B5EF4-FFF2-40B4-BE49-F238E27FC236}">
                <a16:creationId xmlns:a16="http://schemas.microsoft.com/office/drawing/2014/main" id="{05BE7434-87BB-488D-BA69-FB6BEE0FE17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624" t="1" r="3421" b="34625"/>
          <a:stretch/>
        </p:blipFill>
        <p:spPr bwMode="auto">
          <a:xfrm>
            <a:off x="4237919" y="28326"/>
            <a:ext cx="4831065" cy="6829674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16584A08-BDAF-4037-998E-3AB9D75913F3}"/>
              </a:ext>
            </a:extLst>
          </p:cNvPr>
          <p:cNvSpPr/>
          <p:nvPr/>
        </p:nvSpPr>
        <p:spPr>
          <a:xfrm>
            <a:off x="1066892" y="28326"/>
            <a:ext cx="3018631" cy="696518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 </a:t>
            </a:r>
            <a:r>
              <a:rPr lang="vi-VN" sz="3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SGK/29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 Box 7">
            <a:extLst>
              <a:ext uri="{FF2B5EF4-FFF2-40B4-BE49-F238E27FC236}">
                <a16:creationId xmlns:a16="http://schemas.microsoft.com/office/drawing/2014/main" id="{A63096D8-2FC5-4C72-972B-80EE839A56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32486" y="3456235"/>
            <a:ext cx="4285097" cy="954107"/>
          </a:xfrm>
          <a:prstGeom prst="rect">
            <a:avLst/>
          </a:prstGeom>
          <a:noFill/>
          <a:ln w="3175">
            <a:noFill/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US" sz="2800" b="1" u="none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</a:rPr>
              <a:t>Năm </a:t>
            </a:r>
            <a:r>
              <a:rPr lang="en-US" sz="2800" b="1" u="none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</a:rPr>
              <a:t>2002 </a:t>
            </a:r>
            <a:r>
              <a:rPr lang="en-US" sz="2800" b="1" u="none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</a:rPr>
              <a:t>gia</a:t>
            </a:r>
            <a:r>
              <a:rPr lang="en-US" sz="2800" b="1" u="none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800" b="1" u="none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</a:rPr>
              <a:t>đình</a:t>
            </a:r>
            <a:r>
              <a:rPr lang="en-US" sz="2800" b="1" u="none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800" b="1" u="none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</a:rPr>
              <a:t>bác</a:t>
            </a:r>
            <a:r>
              <a:rPr lang="en-US" sz="2800" b="1" u="none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800" b="1" u="none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</a:rPr>
              <a:t>Hà</a:t>
            </a:r>
            <a:r>
              <a:rPr lang="en-US" sz="2800" b="1" u="none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800" b="1" u="none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</a:rPr>
              <a:t>thu</a:t>
            </a:r>
            <a:r>
              <a:rPr lang="en-US" sz="2800" b="1" u="none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800" b="1" u="none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</a:rPr>
              <a:t>hoạch</a:t>
            </a:r>
            <a:r>
              <a:rPr lang="en-US" sz="2800" b="1" u="none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800" b="1" u="none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</a:rPr>
              <a:t>được</a:t>
            </a:r>
            <a:r>
              <a:rPr lang="en-US" sz="2800" b="1" u="none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</a:rPr>
              <a:t> 50 </a:t>
            </a:r>
            <a:r>
              <a:rPr lang="en-US" sz="2800" b="1" u="none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</a:rPr>
              <a:t>tạ</a:t>
            </a:r>
            <a:r>
              <a:rPr lang="en-US" sz="2800" b="1" u="none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</a:rPr>
              <a:t> thóc</a:t>
            </a:r>
            <a:endParaRPr lang="en-US" sz="2800" b="1" u="none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18" name="Text Box 7">
            <a:extLst>
              <a:ext uri="{FF2B5EF4-FFF2-40B4-BE49-F238E27FC236}">
                <a16:creationId xmlns:a16="http://schemas.microsoft.com/office/drawing/2014/main" id="{5AA10DC1-5C2B-4568-83E6-4227494218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7889" y="4648168"/>
            <a:ext cx="4285097" cy="954107"/>
          </a:xfrm>
          <a:prstGeom prst="rect">
            <a:avLst/>
          </a:prstGeom>
          <a:noFill/>
          <a:ln w="3175">
            <a:noFill/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US" sz="2800" b="1" u="none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</a:rPr>
              <a:t>Năm 200</a:t>
            </a:r>
            <a:r>
              <a:rPr lang="vi-VN" sz="2800" b="1" u="none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</a:rPr>
              <a:t>0</a:t>
            </a:r>
            <a:r>
              <a:rPr lang="en-US" sz="2800" b="1" u="none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800" b="1" u="none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</a:rPr>
              <a:t>gia</a:t>
            </a:r>
            <a:r>
              <a:rPr lang="en-US" sz="2800" b="1" u="none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800" b="1" u="none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</a:rPr>
              <a:t>đình</a:t>
            </a:r>
            <a:r>
              <a:rPr lang="en-US" sz="2800" b="1" u="none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800" b="1" u="none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</a:rPr>
              <a:t>bác</a:t>
            </a:r>
            <a:r>
              <a:rPr lang="en-US" sz="2800" b="1" u="none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800" b="1" u="none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</a:rPr>
              <a:t>Hà</a:t>
            </a:r>
            <a:r>
              <a:rPr lang="en-US" sz="2800" b="1" u="none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800" b="1" u="none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</a:rPr>
              <a:t>thu</a:t>
            </a:r>
            <a:r>
              <a:rPr lang="en-US" sz="2800" b="1" u="none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800" b="1" u="none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</a:rPr>
              <a:t>hoạch</a:t>
            </a:r>
            <a:r>
              <a:rPr lang="en-US" sz="2800" b="1" u="none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800" b="1" u="none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</a:rPr>
              <a:t>được</a:t>
            </a:r>
            <a:r>
              <a:rPr lang="en-US" sz="2800" b="1" u="none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</a:rPr>
              <a:t> </a:t>
            </a:r>
            <a:r>
              <a:rPr lang="vi-VN" sz="2800" b="1" u="none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</a:rPr>
              <a:t>4</a:t>
            </a:r>
            <a:r>
              <a:rPr lang="en-US" sz="2800" b="1" u="none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</a:rPr>
              <a:t>0 </a:t>
            </a:r>
            <a:r>
              <a:rPr lang="en-US" sz="2800" b="1" u="none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</a:rPr>
              <a:t>tạ</a:t>
            </a:r>
            <a:r>
              <a:rPr lang="en-US" sz="2800" b="1" u="none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</a:rPr>
              <a:t> thóc</a:t>
            </a:r>
            <a:endParaRPr lang="en-US" sz="2800" b="1" u="none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</a:endParaRPr>
          </a:p>
        </p:txBody>
      </p:sp>
      <p:pic>
        <p:nvPicPr>
          <p:cNvPr id="19" name="Picture 18" descr="C:\Users\Admin\Downloads\logo tran binh ttrong.png">
            <a:extLst>
              <a:ext uri="{FF2B5EF4-FFF2-40B4-BE49-F238E27FC236}">
                <a16:creationId xmlns:a16="http://schemas.microsoft.com/office/drawing/2014/main" id="{0E16C25A-4085-4C2F-AD1A-F83D3DD77F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33" y="54527"/>
            <a:ext cx="820934" cy="8184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7" grpId="0"/>
      <p:bldP spid="18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9">
            <a:extLst>
              <a:ext uri="{FF2B5EF4-FFF2-40B4-BE49-F238E27FC236}">
                <a16:creationId xmlns:a16="http://schemas.microsoft.com/office/drawing/2014/main" id="{D1321F22-6967-496B-8D79-BBE36F35EC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1999" y="2286030"/>
            <a:ext cx="7620000" cy="36971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en-US" altLang="en-US" sz="3200" b="1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giải</a:t>
            </a:r>
          </a:p>
          <a:p>
            <a:pPr algn="just" eaLnBrk="1" hangingPunct="1">
              <a:lnSpc>
                <a:spcPct val="150000"/>
              </a:lnSpc>
            </a:pPr>
            <a:r>
              <a:rPr lang="en-US" altLang="en-US" sz="3200" u="none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Số tạ thóc năm 2002 gia đình bác Hà thu hoạch nhiều hơn năm 2000 là:</a:t>
            </a:r>
          </a:p>
          <a:p>
            <a:pPr algn="just" eaLnBrk="1" hangingPunct="1">
              <a:lnSpc>
                <a:spcPct val="150000"/>
              </a:lnSpc>
            </a:pPr>
            <a:r>
              <a:rPr lang="en-US" altLang="en-US" sz="3200" u="none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vi-VN" altLang="en-US" sz="3200" u="none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en-US" altLang="en-US" sz="3200" u="none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50 – 40 = 10 (tạ)</a:t>
            </a:r>
          </a:p>
          <a:p>
            <a:pPr algn="just" eaLnBrk="1" hangingPunct="1">
              <a:lnSpc>
                <a:spcPct val="150000"/>
              </a:lnSpc>
            </a:pPr>
            <a:r>
              <a:rPr lang="en-US" altLang="en-US" sz="3200" u="none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vi-VN" altLang="en-US" sz="3200" u="none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en-US" altLang="en-US" sz="3200" u="none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en-US" sz="3200" b="1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 số:</a:t>
            </a:r>
            <a:r>
              <a:rPr lang="en-US" altLang="en-US" sz="3200" b="1" u="none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u="none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tạ thóc.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325CA6B7-31A0-4FA4-B9F0-3B2BE8E0CB19}"/>
              </a:ext>
            </a:extLst>
          </p:cNvPr>
          <p:cNvCxnSpPr>
            <a:cxnSpLocks/>
          </p:cNvCxnSpPr>
          <p:nvPr/>
        </p:nvCxnSpPr>
        <p:spPr bwMode="auto">
          <a:xfrm>
            <a:off x="571499" y="2729969"/>
            <a:ext cx="0" cy="327651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FF204AC1-CD65-46A1-8F38-73FB8CD19D26}"/>
              </a:ext>
            </a:extLst>
          </p:cNvPr>
          <p:cNvCxnSpPr/>
          <p:nvPr/>
        </p:nvCxnSpPr>
        <p:spPr bwMode="auto">
          <a:xfrm>
            <a:off x="571499" y="6006483"/>
            <a:ext cx="8001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 Box 7">
            <a:extLst>
              <a:ext uri="{FF2B5EF4-FFF2-40B4-BE49-F238E27FC236}">
                <a16:creationId xmlns:a16="http://schemas.microsoft.com/office/drawing/2014/main" id="{593A87AA-1DAD-4399-89F7-A717C2EF79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2119" y="947449"/>
            <a:ext cx="8601981" cy="1754326"/>
          </a:xfrm>
          <a:prstGeom prst="rect">
            <a:avLst/>
          </a:prstGeom>
          <a:noFill/>
          <a:ln w="3175">
            <a:noFill/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US" sz="3600" b="1" u="none">
                <a:solidFill>
                  <a:srgbClr val="00B050"/>
                </a:solidFill>
                <a:latin typeface="Times New Roman" pitchFamily="18" charset="0"/>
              </a:rPr>
              <a:t> </a:t>
            </a:r>
            <a:r>
              <a:rPr lang="vi-VN" sz="3600" b="1" dirty="0">
                <a:solidFill>
                  <a:srgbClr val="00B050"/>
                </a:solidFill>
                <a:latin typeface="Times New Roman" pitchFamily="18" charset="0"/>
              </a:rPr>
              <a:t>b</a:t>
            </a:r>
            <a:r>
              <a:rPr lang="en-US" sz="3600" b="1" u="none">
                <a:solidFill>
                  <a:srgbClr val="00B050"/>
                </a:solidFill>
                <a:latin typeface="Times New Roman" pitchFamily="18" charset="0"/>
              </a:rPr>
              <a:t>) </a:t>
            </a:r>
            <a:r>
              <a:rPr lang="en-US" sz="3600" b="1" u="none" dirty="0" err="1">
                <a:solidFill>
                  <a:srgbClr val="00B050"/>
                </a:solidFill>
                <a:latin typeface="Times New Roman" pitchFamily="18" charset="0"/>
              </a:rPr>
              <a:t>Năm</a:t>
            </a:r>
            <a:r>
              <a:rPr lang="en-US" sz="3600" b="1" u="none" dirty="0">
                <a:solidFill>
                  <a:srgbClr val="00B050"/>
                </a:solidFill>
                <a:latin typeface="Times New Roman" pitchFamily="18" charset="0"/>
              </a:rPr>
              <a:t> 2002 </a:t>
            </a:r>
            <a:r>
              <a:rPr lang="en-US" sz="3600" b="1" u="none" dirty="0" err="1">
                <a:solidFill>
                  <a:srgbClr val="00B050"/>
                </a:solidFill>
                <a:latin typeface="Times New Roman" pitchFamily="18" charset="0"/>
              </a:rPr>
              <a:t>gia</a:t>
            </a:r>
            <a:r>
              <a:rPr lang="en-US" sz="3600" b="1" u="none" dirty="0">
                <a:solidFill>
                  <a:srgbClr val="00B050"/>
                </a:solidFill>
                <a:latin typeface="Times New Roman" pitchFamily="18" charset="0"/>
              </a:rPr>
              <a:t> </a:t>
            </a:r>
            <a:r>
              <a:rPr lang="en-US" sz="3600" b="1" u="none" dirty="0" err="1">
                <a:solidFill>
                  <a:srgbClr val="00B050"/>
                </a:solidFill>
                <a:latin typeface="Times New Roman" pitchFamily="18" charset="0"/>
              </a:rPr>
              <a:t>đình</a:t>
            </a:r>
            <a:r>
              <a:rPr lang="en-US" sz="3600" b="1" u="none" dirty="0">
                <a:solidFill>
                  <a:srgbClr val="00B050"/>
                </a:solidFill>
                <a:latin typeface="Times New Roman" pitchFamily="18" charset="0"/>
              </a:rPr>
              <a:t> </a:t>
            </a:r>
            <a:r>
              <a:rPr lang="en-US" sz="3600" b="1" u="none" dirty="0" err="1">
                <a:solidFill>
                  <a:srgbClr val="00B050"/>
                </a:solidFill>
                <a:latin typeface="Times New Roman" pitchFamily="18" charset="0"/>
              </a:rPr>
              <a:t>bác</a:t>
            </a:r>
            <a:r>
              <a:rPr lang="en-US" sz="3600" b="1" u="none" dirty="0">
                <a:solidFill>
                  <a:srgbClr val="00B050"/>
                </a:solidFill>
                <a:latin typeface="Times New Roman" pitchFamily="18" charset="0"/>
              </a:rPr>
              <a:t> </a:t>
            </a:r>
            <a:r>
              <a:rPr lang="en-US" sz="3600" b="1" u="none" dirty="0" err="1">
                <a:solidFill>
                  <a:srgbClr val="00B050"/>
                </a:solidFill>
                <a:latin typeface="Times New Roman" pitchFamily="18" charset="0"/>
              </a:rPr>
              <a:t>Hà</a:t>
            </a:r>
            <a:r>
              <a:rPr lang="en-US" sz="3600" b="1" u="none" dirty="0">
                <a:solidFill>
                  <a:srgbClr val="00B050"/>
                </a:solidFill>
                <a:latin typeface="Times New Roman" pitchFamily="18" charset="0"/>
              </a:rPr>
              <a:t> </a:t>
            </a:r>
            <a:r>
              <a:rPr lang="en-US" sz="3600" b="1" u="none" err="1">
                <a:solidFill>
                  <a:srgbClr val="00B050"/>
                </a:solidFill>
                <a:latin typeface="Times New Roman" pitchFamily="18" charset="0"/>
              </a:rPr>
              <a:t>thu</a:t>
            </a:r>
            <a:r>
              <a:rPr lang="en-US" sz="3600" b="1" u="none">
                <a:solidFill>
                  <a:srgbClr val="00B050"/>
                </a:solidFill>
                <a:latin typeface="Times New Roman" pitchFamily="18" charset="0"/>
              </a:rPr>
              <a:t> hoạch</a:t>
            </a:r>
            <a:r>
              <a:rPr lang="vi-VN" sz="3600" b="1">
                <a:solidFill>
                  <a:srgbClr val="00B050"/>
                </a:solidFill>
                <a:latin typeface="Times New Roman" pitchFamily="18" charset="0"/>
              </a:rPr>
              <a:t> nhiều hơn năm 2000 bao nhiêu tạ thóc</a:t>
            </a:r>
            <a:r>
              <a:rPr lang="en-US" sz="3600" b="1" u="none">
                <a:solidFill>
                  <a:srgbClr val="00B050"/>
                </a:solidFill>
                <a:latin typeface="Times New Roman" pitchFamily="18" charset="0"/>
              </a:rPr>
              <a:t>?</a:t>
            </a:r>
            <a:endParaRPr lang="en-US" sz="3600" b="1" u="none" dirty="0">
              <a:solidFill>
                <a:srgbClr val="00B050"/>
              </a:solidFill>
              <a:latin typeface="Times New Roman" pitchFamily="18" charset="0"/>
            </a:endParaRPr>
          </a:p>
          <a:p>
            <a:pPr eaLnBrk="0" hangingPunct="0">
              <a:defRPr/>
            </a:pPr>
            <a:r>
              <a:rPr lang="en-US" sz="3600" b="1" u="none" dirty="0">
                <a:solidFill>
                  <a:srgbClr val="00B050"/>
                </a:solidFill>
                <a:latin typeface="Times New Roman" pitchFamily="18" charset="0"/>
              </a:rPr>
              <a:t>                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C4C4EB4-260E-45FB-BEEE-057B1F5E815C}"/>
              </a:ext>
            </a:extLst>
          </p:cNvPr>
          <p:cNvSpPr/>
          <p:nvPr/>
        </p:nvSpPr>
        <p:spPr>
          <a:xfrm>
            <a:off x="3062684" y="32056"/>
            <a:ext cx="3018631" cy="696518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 </a:t>
            </a:r>
            <a:r>
              <a:rPr lang="vi-VN" sz="3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SGK/29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 descr="C:\Users\Admin\Downloads\logo tran binh ttrong.png">
            <a:extLst>
              <a:ext uri="{FF2B5EF4-FFF2-40B4-BE49-F238E27FC236}">
                <a16:creationId xmlns:a16="http://schemas.microsoft.com/office/drawing/2014/main" id="{E0962646-983D-4BF2-ADCD-E33162C79A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325" y="94660"/>
            <a:ext cx="820934" cy="8184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0356488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WordArt 4">
            <a:extLst>
              <a:ext uri="{FF2B5EF4-FFF2-40B4-BE49-F238E27FC236}">
                <a16:creationId xmlns:a16="http://schemas.microsoft.com/office/drawing/2014/main" id="{24FB511B-9BB8-4B5E-8C6B-0110D165F85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179512" y="1881760"/>
            <a:ext cx="6781800" cy="600323"/>
          </a:xfrm>
          <a:prstGeom prst="rect">
            <a:avLst/>
          </a:prstGeom>
        </p:spPr>
        <p:txBody>
          <a:bodyPr spcFirstLastPara="1" wrap="none" fromWordArt="1"/>
          <a:lstStyle/>
          <a:p>
            <a:pPr algn="ctr">
              <a:defRPr/>
            </a:pPr>
            <a:r>
              <a:rPr lang="vi-VN" sz="7200" b="1" kern="10">
                <a:ln w="9525">
                  <a:solidFill>
                    <a:srgbClr val="FF0000"/>
                  </a:solidFill>
                  <a:prstDash val="solid"/>
                </a:ln>
                <a:solidFill>
                  <a:srgbClr val="FF505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cs typeface="Times New Roman"/>
              </a:rPr>
              <a:t>Chúc các em </a:t>
            </a:r>
          </a:p>
          <a:p>
            <a:pPr algn="ctr">
              <a:defRPr/>
            </a:pPr>
            <a:r>
              <a:rPr lang="vi-VN" sz="7200" b="1" kern="10">
                <a:ln w="9525">
                  <a:solidFill>
                    <a:srgbClr val="FF0000"/>
                  </a:solidFill>
                  <a:prstDash val="solid"/>
                </a:ln>
                <a:solidFill>
                  <a:srgbClr val="FF505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Times New Roman"/>
                <a:cs typeface="Times New Roman"/>
              </a:rPr>
              <a:t>chăm ngoan, học giỏi</a:t>
            </a:r>
            <a:endParaRPr lang="en-US" sz="7200" b="1" kern="10">
              <a:ln w="9525">
                <a:solidFill>
                  <a:srgbClr val="FF0000"/>
                </a:solidFill>
                <a:prstDash val="solid"/>
              </a:ln>
              <a:solidFill>
                <a:srgbClr val="FF5050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Times New Roman"/>
              <a:cs typeface="Times New Roman"/>
            </a:endParaRPr>
          </a:p>
        </p:txBody>
      </p:sp>
      <p:grpSp>
        <p:nvGrpSpPr>
          <p:cNvPr id="36867" name="Group 5">
            <a:extLst>
              <a:ext uri="{FF2B5EF4-FFF2-40B4-BE49-F238E27FC236}">
                <a16:creationId xmlns:a16="http://schemas.microsoft.com/office/drawing/2014/main" id="{FB0EE900-2CDD-4BAD-A52A-1CBE976B9CFB}"/>
              </a:ext>
            </a:extLst>
          </p:cNvPr>
          <p:cNvGrpSpPr>
            <a:grpSpLocks/>
          </p:cNvGrpSpPr>
          <p:nvPr/>
        </p:nvGrpSpPr>
        <p:grpSpPr bwMode="auto">
          <a:xfrm>
            <a:off x="0" y="-152400"/>
            <a:ext cx="9144000" cy="7010400"/>
            <a:chOff x="0" y="192"/>
            <a:chExt cx="5760" cy="3936"/>
          </a:xfrm>
        </p:grpSpPr>
        <p:grpSp>
          <p:nvGrpSpPr>
            <p:cNvPr id="36875" name="Group 6">
              <a:extLst>
                <a:ext uri="{FF2B5EF4-FFF2-40B4-BE49-F238E27FC236}">
                  <a16:creationId xmlns:a16="http://schemas.microsoft.com/office/drawing/2014/main" id="{4F10BAA3-AA46-4371-BF4E-B45E97E01A7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336"/>
              <a:ext cx="5760" cy="3700"/>
              <a:chOff x="0" y="336"/>
              <a:chExt cx="5760" cy="3700"/>
            </a:xfrm>
          </p:grpSpPr>
          <p:pic>
            <p:nvPicPr>
              <p:cNvPr id="36878" name="Picture 7" descr="n3">
                <a:extLst>
                  <a:ext uri="{FF2B5EF4-FFF2-40B4-BE49-F238E27FC236}">
                    <a16:creationId xmlns:a16="http://schemas.microsoft.com/office/drawing/2014/main" id="{9FAAED88-E58C-4DB2-ADDE-B0DE6185C01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3984"/>
                <a:ext cx="5760" cy="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36879" name="Picture 8" descr="n3">
                <a:extLst>
                  <a:ext uri="{FF2B5EF4-FFF2-40B4-BE49-F238E27FC236}">
                    <a16:creationId xmlns:a16="http://schemas.microsoft.com/office/drawing/2014/main" id="{E90FD5EC-434E-4052-99E1-90723BA5DB3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336"/>
                <a:ext cx="5760" cy="4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pic>
          <p:nvPicPr>
            <p:cNvPr id="36876" name="Picture 9" descr="n3">
              <a:extLst>
                <a:ext uri="{FF2B5EF4-FFF2-40B4-BE49-F238E27FC236}">
                  <a16:creationId xmlns:a16="http://schemas.microsoft.com/office/drawing/2014/main" id="{4631CD68-D5E0-440E-9464-1CD527997B2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-1848" y="2136"/>
              <a:ext cx="3936" cy="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6877" name="Picture 10" descr="n3">
              <a:extLst>
                <a:ext uri="{FF2B5EF4-FFF2-40B4-BE49-F238E27FC236}">
                  <a16:creationId xmlns:a16="http://schemas.microsoft.com/office/drawing/2014/main" id="{8063E2EF-55E5-4914-95E4-B69E93B7B6D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 flipH="1">
              <a:off x="3671" y="2135"/>
              <a:ext cx="3936" cy="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36868" name="Picture 11" descr="POINSET2">
            <a:extLst>
              <a:ext uri="{FF2B5EF4-FFF2-40B4-BE49-F238E27FC236}">
                <a16:creationId xmlns:a16="http://schemas.microsoft.com/office/drawing/2014/main" id="{19B5179B-9034-4D5C-97BA-D0516FF098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152400" y="4876800"/>
            <a:ext cx="167640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69" name="Picture 12" descr="POINSET2">
            <a:extLst>
              <a:ext uri="{FF2B5EF4-FFF2-40B4-BE49-F238E27FC236}">
                <a16:creationId xmlns:a16="http://schemas.microsoft.com/office/drawing/2014/main" id="{490D9C28-129A-4327-B1B4-929632F082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235825" y="155575"/>
            <a:ext cx="1752600" cy="174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70" name="Picture 13" descr="POINSET2">
            <a:extLst>
              <a:ext uri="{FF2B5EF4-FFF2-40B4-BE49-F238E27FC236}">
                <a16:creationId xmlns:a16="http://schemas.microsoft.com/office/drawing/2014/main" id="{53572E62-5F3F-4D79-AA8F-D69930CAEA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7162800" y="4883150"/>
            <a:ext cx="1981200" cy="197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71" name="Picture 14" descr="POINSET2">
            <a:extLst>
              <a:ext uri="{FF2B5EF4-FFF2-40B4-BE49-F238E27FC236}">
                <a16:creationId xmlns:a16="http://schemas.microsoft.com/office/drawing/2014/main" id="{3599836D-1CCB-46E4-B04C-CCC0A05219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167640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15" descr="C:\Users\Admin\Downloads\logo tran binh ttrong.png">
            <a:extLst>
              <a:ext uri="{FF2B5EF4-FFF2-40B4-BE49-F238E27FC236}">
                <a16:creationId xmlns:a16="http://schemas.microsoft.com/office/drawing/2014/main" id="{2BC32EE5-758B-48FF-A7E2-3CF508A12D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433" y="910861"/>
            <a:ext cx="820934" cy="8184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Text Box 5">
            <a:extLst>
              <a:ext uri="{FF2B5EF4-FFF2-40B4-BE49-F238E27FC236}">
                <a16:creationId xmlns:a16="http://schemas.microsoft.com/office/drawing/2014/main" id="{37227DCF-DC86-4935-A9B8-D32EB12FC9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902" y="152485"/>
            <a:ext cx="79248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u="none">
                <a:solidFill>
                  <a:srgbClr val="0000CC"/>
                </a:solidFill>
                <a:latin typeface="Times New Roman" panose="02020603050405020304" pitchFamily="18" charset="0"/>
              </a:rPr>
              <a:t>         </a:t>
            </a:r>
            <a:r>
              <a:rPr lang="en-US" altLang="en-US" sz="3200" b="1" u="none">
                <a:solidFill>
                  <a:srgbClr val="0000CC"/>
                </a:solidFill>
                <a:latin typeface="Times New Roman" panose="02020603050405020304" pitchFamily="18" charset="0"/>
              </a:rPr>
              <a:t>Biểu đồ các con của năm gia đình</a:t>
            </a:r>
          </a:p>
        </p:txBody>
      </p:sp>
      <p:pic>
        <p:nvPicPr>
          <p:cNvPr id="9222" name="Picture 6" descr="04">
            <a:extLst>
              <a:ext uri="{FF2B5EF4-FFF2-40B4-BE49-F238E27FC236}">
                <a16:creationId xmlns:a16="http://schemas.microsoft.com/office/drawing/2014/main" id="{CA3E8C74-891B-4709-9CDC-E1037D36D8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06" y="737260"/>
            <a:ext cx="8488583" cy="59682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 descr="C:\Users\Admin\Downloads\logo tran binh ttrong.png">
            <a:extLst>
              <a:ext uri="{FF2B5EF4-FFF2-40B4-BE49-F238E27FC236}">
                <a16:creationId xmlns:a16="http://schemas.microsoft.com/office/drawing/2014/main" id="{5BBEEB9C-64EA-4F37-85B7-F0A6DB2786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06" y="101097"/>
            <a:ext cx="586515" cy="584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1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AutoShape 5">
            <a:extLst>
              <a:ext uri="{FF2B5EF4-FFF2-40B4-BE49-F238E27FC236}">
                <a16:creationId xmlns:a16="http://schemas.microsoft.com/office/drawing/2014/main" id="{7B8BED91-C202-4294-9E2A-DAFD61A636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0148" y="173034"/>
            <a:ext cx="7924800" cy="685800"/>
          </a:xfrm>
          <a:prstGeom prst="wedgeRoundRectCallout">
            <a:avLst>
              <a:gd name="adj1" fmla="val -56821"/>
              <a:gd name="adj2" fmla="val 116549"/>
              <a:gd name="adj3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>
            <a:lvl1pPr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ctr"/>
            <a:r>
              <a:rPr lang="en-US" altLang="en-US" sz="2800" b="1" u="none">
                <a:latin typeface="Times New Roman" panose="02020603050405020304" pitchFamily="18" charset="0"/>
              </a:rPr>
              <a:t>Biểu đồ có mấy cột, mỗi cột cho biết điều gì?</a:t>
            </a:r>
            <a:endParaRPr lang="en-US" altLang="en-US" sz="2800" u="none">
              <a:latin typeface="Times New Roman" panose="02020603050405020304" pitchFamily="18" charset="0"/>
            </a:endParaRPr>
          </a:p>
        </p:txBody>
      </p:sp>
      <p:pic>
        <p:nvPicPr>
          <p:cNvPr id="10246" name="Picture 6" descr="04">
            <a:extLst>
              <a:ext uri="{FF2B5EF4-FFF2-40B4-BE49-F238E27FC236}">
                <a16:creationId xmlns:a16="http://schemas.microsoft.com/office/drawing/2014/main" id="{81795C0B-C586-4F2A-A507-3759FDA584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" y="1447852"/>
            <a:ext cx="8305800" cy="4800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5">
            <a:extLst>
              <a:ext uri="{FF2B5EF4-FFF2-40B4-BE49-F238E27FC236}">
                <a16:creationId xmlns:a16="http://schemas.microsoft.com/office/drawing/2014/main" id="{6040BF1E-7E37-4953-BE4B-F61E334489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0148" y="6248326"/>
            <a:ext cx="79248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u="none">
                <a:solidFill>
                  <a:srgbClr val="0000CC"/>
                </a:solidFill>
                <a:latin typeface="Times New Roman" panose="02020603050405020304" pitchFamily="18" charset="0"/>
              </a:rPr>
              <a:t>         </a:t>
            </a:r>
            <a:r>
              <a:rPr lang="en-US" altLang="en-US" sz="3200" b="1" u="none">
                <a:solidFill>
                  <a:srgbClr val="0000CC"/>
                </a:solidFill>
                <a:latin typeface="Times New Roman" panose="02020603050405020304" pitchFamily="18" charset="0"/>
              </a:rPr>
              <a:t>Biểu đồ các con của năm gia đình</a:t>
            </a:r>
          </a:p>
        </p:txBody>
      </p:sp>
      <p:pic>
        <p:nvPicPr>
          <p:cNvPr id="8" name="Picture 2" descr="C:\Users\Admin\Downloads\logo tran binh ttrong.png">
            <a:extLst>
              <a:ext uri="{FF2B5EF4-FFF2-40B4-BE49-F238E27FC236}">
                <a16:creationId xmlns:a16="http://schemas.microsoft.com/office/drawing/2014/main" id="{6FAF6780-E3AE-4067-8EB8-9D34C93C58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42" y="169691"/>
            <a:ext cx="586515" cy="584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04">
            <a:extLst>
              <a:ext uri="{FF2B5EF4-FFF2-40B4-BE49-F238E27FC236}">
                <a16:creationId xmlns:a16="http://schemas.microsoft.com/office/drawing/2014/main" id="{99EB0DBE-598D-45C7-9695-3BCD5A5557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5866" y="76288"/>
            <a:ext cx="4341816" cy="6705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0" name="Rectangle 6">
            <a:extLst>
              <a:ext uri="{FF2B5EF4-FFF2-40B4-BE49-F238E27FC236}">
                <a16:creationId xmlns:a16="http://schemas.microsoft.com/office/drawing/2014/main" id="{03E116C8-7037-448E-AF64-AA5759A286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110" y="609674"/>
            <a:ext cx="4494212" cy="3657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ctr"/>
            <a:r>
              <a:rPr lang="en-US" altLang="en-US" sz="2800" b="1" u="none">
                <a:latin typeface="Times New Roman" panose="02020603050405020304" pitchFamily="18" charset="0"/>
              </a:rPr>
              <a:t> </a:t>
            </a:r>
            <a:r>
              <a:rPr lang="en-US" altLang="en-US" sz="2800" b="1" u="none">
                <a:solidFill>
                  <a:schemeClr val="accent1"/>
                </a:solidFill>
                <a:latin typeface="Times New Roman" panose="02020603050405020304" pitchFamily="18" charset="0"/>
              </a:rPr>
              <a:t>Biểu đồ gồm hai cột:</a:t>
            </a:r>
            <a:r>
              <a:rPr lang="en-US" altLang="en-US" sz="2800" u="none">
                <a:solidFill>
                  <a:schemeClr val="accent1"/>
                </a:solidFill>
                <a:latin typeface="Times New Roman" panose="02020603050405020304" pitchFamily="18" charset="0"/>
              </a:rPr>
              <a:t> </a:t>
            </a:r>
          </a:p>
          <a:p>
            <a:pPr algn="ctr"/>
            <a:endParaRPr lang="en-US" altLang="en-US" sz="2800" u="none">
              <a:latin typeface="Times New Roman" panose="02020603050405020304" pitchFamily="18" charset="0"/>
            </a:endParaRPr>
          </a:p>
          <a:p>
            <a:r>
              <a:rPr lang="en-US" altLang="en-US" sz="2800" b="1" u="none">
                <a:solidFill>
                  <a:srgbClr val="00B0F0"/>
                </a:solidFill>
                <a:latin typeface="Times New Roman" panose="02020603050405020304" pitchFamily="18" charset="0"/>
              </a:rPr>
              <a:t>- Cột bên trái: </a:t>
            </a:r>
            <a:r>
              <a:rPr lang="en-US" altLang="en-US" sz="2800" b="1" i="1" u="none">
                <a:solidFill>
                  <a:srgbClr val="00B0F0"/>
                </a:solidFill>
                <a:latin typeface="Times New Roman" panose="02020603050405020304" pitchFamily="18" charset="0"/>
              </a:rPr>
              <a:t>ghi tên các gia đình.</a:t>
            </a:r>
          </a:p>
          <a:p>
            <a:pPr algn="ctr"/>
            <a:endParaRPr lang="en-US" altLang="en-US" sz="2800" b="1" u="none">
              <a:latin typeface="Times New Roman" panose="02020603050405020304" pitchFamily="18" charset="0"/>
            </a:endParaRPr>
          </a:p>
          <a:p>
            <a:r>
              <a:rPr lang="en-US" altLang="en-US" sz="2800" b="1" u="none">
                <a:solidFill>
                  <a:srgbClr val="FF9900"/>
                </a:solidFill>
                <a:latin typeface="Times New Roman" panose="02020603050405020304" pitchFamily="18" charset="0"/>
              </a:rPr>
              <a:t>- Cột bên phải: </a:t>
            </a:r>
            <a:r>
              <a:rPr lang="en-US" altLang="en-US" sz="2800" b="1" i="1" u="none">
                <a:solidFill>
                  <a:srgbClr val="FF9900"/>
                </a:solidFill>
                <a:latin typeface="Times New Roman" panose="02020603050405020304" pitchFamily="18" charset="0"/>
              </a:rPr>
              <a:t>Cho biết số con trai, số con gái trong mỗi gia đình đó.</a:t>
            </a:r>
          </a:p>
        </p:txBody>
      </p:sp>
      <p:pic>
        <p:nvPicPr>
          <p:cNvPr id="9" name="Picture 11" descr="Bo hoa 1">
            <a:extLst>
              <a:ext uri="{FF2B5EF4-FFF2-40B4-BE49-F238E27FC236}">
                <a16:creationId xmlns:a16="http://schemas.microsoft.com/office/drawing/2014/main" id="{35073702-3C60-4B14-BF3A-6126B4B5B2E5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898" y="4933120"/>
            <a:ext cx="593725" cy="1897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1" descr="Bo hoa 1">
            <a:extLst>
              <a:ext uri="{FF2B5EF4-FFF2-40B4-BE49-F238E27FC236}">
                <a16:creationId xmlns:a16="http://schemas.microsoft.com/office/drawing/2014/main" id="{F347200E-5E21-492C-B7EA-09B597CEA317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429" y="5427101"/>
            <a:ext cx="593725" cy="13931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1" descr="Bo hoa 1">
            <a:extLst>
              <a:ext uri="{FF2B5EF4-FFF2-40B4-BE49-F238E27FC236}">
                <a16:creationId xmlns:a16="http://schemas.microsoft.com/office/drawing/2014/main" id="{2D6C43D4-E7F7-432E-91A4-B8A58A3081B2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9659" y="4970862"/>
            <a:ext cx="593725" cy="1897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 descr="Bo hoa 1">
            <a:extLst>
              <a:ext uri="{FF2B5EF4-FFF2-40B4-BE49-F238E27FC236}">
                <a16:creationId xmlns:a16="http://schemas.microsoft.com/office/drawing/2014/main" id="{2FF56A78-845E-4B05-B9AE-A028ED882A6C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4190" y="5464843"/>
            <a:ext cx="593725" cy="13931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2" descr="Bo hoa 1">
            <a:extLst>
              <a:ext uri="{FF2B5EF4-FFF2-40B4-BE49-F238E27FC236}">
                <a16:creationId xmlns:a16="http://schemas.microsoft.com/office/drawing/2014/main" id="{13DEF384-2738-4BCD-A07E-0F03135B46FB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8722" y="4995600"/>
            <a:ext cx="593725" cy="1897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11" descr="Bo hoa 1">
            <a:extLst>
              <a:ext uri="{FF2B5EF4-FFF2-40B4-BE49-F238E27FC236}">
                <a16:creationId xmlns:a16="http://schemas.microsoft.com/office/drawing/2014/main" id="{12671991-A71E-41EE-AE8E-7F171C56559E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3253" y="5489581"/>
            <a:ext cx="593725" cy="13931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14" descr="C:\Users\Admin\Downloads\logo tran binh ttrong.png">
            <a:extLst>
              <a:ext uri="{FF2B5EF4-FFF2-40B4-BE49-F238E27FC236}">
                <a16:creationId xmlns:a16="http://schemas.microsoft.com/office/drawing/2014/main" id="{C077A3EF-0E28-4C3F-862E-B9CF49BE74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195" y="104470"/>
            <a:ext cx="812406" cy="809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2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2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04">
            <a:extLst>
              <a:ext uri="{FF2B5EF4-FFF2-40B4-BE49-F238E27FC236}">
                <a16:creationId xmlns:a16="http://schemas.microsoft.com/office/drawing/2014/main" id="{819430DF-A132-4470-826C-B75EA3469A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798" y="114387"/>
            <a:ext cx="4952884" cy="66292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4" name="Text Box 6">
            <a:extLst>
              <a:ext uri="{FF2B5EF4-FFF2-40B4-BE49-F238E27FC236}">
                <a16:creationId xmlns:a16="http://schemas.microsoft.com/office/drawing/2014/main" id="{F3241F4A-A249-4CEB-AD82-026A9774CD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998" y="1066862"/>
            <a:ext cx="3581418" cy="1371600"/>
          </a:xfrm>
          <a:prstGeom prst="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 u="none">
                <a:solidFill>
                  <a:srgbClr val="00B050"/>
                </a:solidFill>
                <a:latin typeface="Times New Roman" panose="02020603050405020304" pitchFamily="18" charset="0"/>
              </a:rPr>
              <a:t>Biểu đồ có mấy hàng? Mỗi hàng cho biết về điều gì?</a:t>
            </a:r>
          </a:p>
        </p:txBody>
      </p:sp>
      <p:sp>
        <p:nvSpPr>
          <p:cNvPr id="12295" name="Text Box 7">
            <a:extLst>
              <a:ext uri="{FF2B5EF4-FFF2-40B4-BE49-F238E27FC236}">
                <a16:creationId xmlns:a16="http://schemas.microsoft.com/office/drawing/2014/main" id="{B6A219A0-A043-4DA2-B74F-F920F7A9A3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998" y="2819416"/>
            <a:ext cx="3733800" cy="179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 u="none">
                <a:solidFill>
                  <a:srgbClr val="800000"/>
                </a:solidFill>
                <a:latin typeface="Times New Roman" panose="02020603050405020304" pitchFamily="18" charset="0"/>
              </a:rPr>
              <a:t>- Biểu đồ có 5 hàng. Mỗi hàng cho biết tên của một gia đình và số con của gia đình đó.</a:t>
            </a:r>
          </a:p>
        </p:txBody>
      </p:sp>
      <p:pic>
        <p:nvPicPr>
          <p:cNvPr id="10" name="Picture 11" descr="Bo hoa 1">
            <a:extLst>
              <a:ext uri="{FF2B5EF4-FFF2-40B4-BE49-F238E27FC236}">
                <a16:creationId xmlns:a16="http://schemas.microsoft.com/office/drawing/2014/main" id="{5CDAC53B-B5CC-42EA-98BB-519F9556EBC2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898" y="4933120"/>
            <a:ext cx="593725" cy="1897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1" descr="Bo hoa 1">
            <a:extLst>
              <a:ext uri="{FF2B5EF4-FFF2-40B4-BE49-F238E27FC236}">
                <a16:creationId xmlns:a16="http://schemas.microsoft.com/office/drawing/2014/main" id="{A8075B09-DFEC-474E-A0C0-66F6331AA10B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429" y="5427101"/>
            <a:ext cx="593725" cy="13931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 descr="Bo hoa 1">
            <a:extLst>
              <a:ext uri="{FF2B5EF4-FFF2-40B4-BE49-F238E27FC236}">
                <a16:creationId xmlns:a16="http://schemas.microsoft.com/office/drawing/2014/main" id="{C7D12B6A-8574-4FFB-A5B5-38E51C987E6F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9659" y="4970862"/>
            <a:ext cx="593725" cy="1897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1" descr="Bo hoa 1">
            <a:extLst>
              <a:ext uri="{FF2B5EF4-FFF2-40B4-BE49-F238E27FC236}">
                <a16:creationId xmlns:a16="http://schemas.microsoft.com/office/drawing/2014/main" id="{34A4F031-1E02-484A-9466-6B02C26D4974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4190" y="5464843"/>
            <a:ext cx="593725" cy="13931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13" descr="Bo hoa 1">
            <a:extLst>
              <a:ext uri="{FF2B5EF4-FFF2-40B4-BE49-F238E27FC236}">
                <a16:creationId xmlns:a16="http://schemas.microsoft.com/office/drawing/2014/main" id="{DBB4F7AD-407A-4D4A-BDE5-0831C6E75D24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8722" y="4995600"/>
            <a:ext cx="593725" cy="1897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11" descr="Bo hoa 1">
            <a:extLst>
              <a:ext uri="{FF2B5EF4-FFF2-40B4-BE49-F238E27FC236}">
                <a16:creationId xmlns:a16="http://schemas.microsoft.com/office/drawing/2014/main" id="{6C8E9276-927D-4A0F-81F2-520A4AF77770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3253" y="5489581"/>
            <a:ext cx="593725" cy="13931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15" descr="C:\Users\Admin\Downloads\logo tran binh ttrong.png">
            <a:extLst>
              <a:ext uri="{FF2B5EF4-FFF2-40B4-BE49-F238E27FC236}">
                <a16:creationId xmlns:a16="http://schemas.microsoft.com/office/drawing/2014/main" id="{3FAA63DA-B0E1-40E1-AA94-753E0360C3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195" y="104470"/>
            <a:ext cx="812406" cy="809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5" grpId="0" bldLvl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04">
            <a:extLst>
              <a:ext uri="{FF2B5EF4-FFF2-40B4-BE49-F238E27FC236}">
                <a16:creationId xmlns:a16="http://schemas.microsoft.com/office/drawing/2014/main" id="{3D787440-FF64-4ADC-91C3-C6E208AEB8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8" y="76288"/>
            <a:ext cx="4800474" cy="6705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8" name="Text Box 6">
            <a:extLst>
              <a:ext uri="{FF2B5EF4-FFF2-40B4-BE49-F238E27FC236}">
                <a16:creationId xmlns:a16="http://schemas.microsoft.com/office/drawing/2014/main" id="{9C832A19-51C2-48C9-A18D-A4C1A1D031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561" y="1371654"/>
            <a:ext cx="3962296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 u="none">
                <a:latin typeface="Times New Roman" panose="02020603050405020304" pitchFamily="18" charset="0"/>
              </a:rPr>
              <a:t>Nhìn vào biểu đồ, em hãy cho biết:</a:t>
            </a:r>
          </a:p>
          <a:p>
            <a:pPr>
              <a:spcBef>
                <a:spcPct val="50000"/>
              </a:spcBef>
            </a:pPr>
            <a:r>
              <a:rPr lang="en-US" altLang="en-US" sz="2800" b="1" u="none">
                <a:solidFill>
                  <a:srgbClr val="0000CC"/>
                </a:solidFill>
                <a:latin typeface="Times New Roman" panose="02020603050405020304" pitchFamily="18" charset="0"/>
              </a:rPr>
              <a:t>1/ Tên của năm gia đình.</a:t>
            </a:r>
          </a:p>
          <a:p>
            <a:pPr>
              <a:spcBef>
                <a:spcPct val="50000"/>
              </a:spcBef>
            </a:pPr>
            <a:r>
              <a:rPr lang="en-US" altLang="en-US" sz="2800" b="1" u="none">
                <a:solidFill>
                  <a:srgbClr val="0000CC"/>
                </a:solidFill>
                <a:latin typeface="Times New Roman" panose="02020603050405020304" pitchFamily="18" charset="0"/>
              </a:rPr>
              <a:t>2/ Mỗi gia đình có mấy con trai và mấy con gái?</a:t>
            </a:r>
          </a:p>
        </p:txBody>
      </p:sp>
      <p:pic>
        <p:nvPicPr>
          <p:cNvPr id="8" name="Picture 11" descr="Bo hoa 1">
            <a:extLst>
              <a:ext uri="{FF2B5EF4-FFF2-40B4-BE49-F238E27FC236}">
                <a16:creationId xmlns:a16="http://schemas.microsoft.com/office/drawing/2014/main" id="{566927B6-2CD0-4110-81CE-2A39D79F097E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898" y="4933120"/>
            <a:ext cx="593725" cy="1897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1" descr="Bo hoa 1">
            <a:extLst>
              <a:ext uri="{FF2B5EF4-FFF2-40B4-BE49-F238E27FC236}">
                <a16:creationId xmlns:a16="http://schemas.microsoft.com/office/drawing/2014/main" id="{325E9DE6-4853-4BF6-B61F-DCA1709BB5E8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429" y="5427101"/>
            <a:ext cx="593725" cy="13931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1" descr="Bo hoa 1">
            <a:extLst>
              <a:ext uri="{FF2B5EF4-FFF2-40B4-BE49-F238E27FC236}">
                <a16:creationId xmlns:a16="http://schemas.microsoft.com/office/drawing/2014/main" id="{B9D19E14-4C35-49B4-AC17-E145C26DC2BC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9659" y="4970862"/>
            <a:ext cx="593725" cy="1897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1" descr="Bo hoa 1">
            <a:extLst>
              <a:ext uri="{FF2B5EF4-FFF2-40B4-BE49-F238E27FC236}">
                <a16:creationId xmlns:a16="http://schemas.microsoft.com/office/drawing/2014/main" id="{8DFC4FAD-DD24-43CF-8977-643F42A0D57C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4190" y="5464843"/>
            <a:ext cx="593725" cy="13931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 descr="Bo hoa 1">
            <a:extLst>
              <a:ext uri="{FF2B5EF4-FFF2-40B4-BE49-F238E27FC236}">
                <a16:creationId xmlns:a16="http://schemas.microsoft.com/office/drawing/2014/main" id="{EC681D4D-A418-4864-BA68-DEA9311EC62C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8722" y="4995600"/>
            <a:ext cx="593725" cy="1897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1" descr="Bo hoa 1">
            <a:extLst>
              <a:ext uri="{FF2B5EF4-FFF2-40B4-BE49-F238E27FC236}">
                <a16:creationId xmlns:a16="http://schemas.microsoft.com/office/drawing/2014/main" id="{B5EA374D-E0F7-4F3B-8F4A-43D775B29EAE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3253" y="5489581"/>
            <a:ext cx="593725" cy="13931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13" descr="C:\Users\Admin\Downloads\logo tran binh ttrong.png">
            <a:extLst>
              <a:ext uri="{FF2B5EF4-FFF2-40B4-BE49-F238E27FC236}">
                <a16:creationId xmlns:a16="http://schemas.microsoft.com/office/drawing/2014/main" id="{B96F53D3-010D-4510-A61C-105732265B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195" y="104470"/>
            <a:ext cx="812406" cy="809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04">
            <a:extLst>
              <a:ext uri="{FF2B5EF4-FFF2-40B4-BE49-F238E27FC236}">
                <a16:creationId xmlns:a16="http://schemas.microsoft.com/office/drawing/2014/main" id="{1BA644BB-E3DE-4717-BFD6-F2E9BDE91D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16" y="76288"/>
            <a:ext cx="5029068" cy="6705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2" name="Text Box 6">
            <a:extLst>
              <a:ext uri="{FF2B5EF4-FFF2-40B4-BE49-F238E27FC236}">
                <a16:creationId xmlns:a16="http://schemas.microsoft.com/office/drawing/2014/main" id="{BE4CA06E-1C4E-408C-B489-EB75D2A8A7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616" y="842283"/>
            <a:ext cx="3962296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 u="none">
                <a:solidFill>
                  <a:srgbClr val="0000CC"/>
                </a:solidFill>
                <a:latin typeface="Times New Roman" panose="02020603050405020304" pitchFamily="18" charset="0"/>
              </a:rPr>
              <a:t>Nhìn vào biểu đồ, ta biết</a:t>
            </a:r>
          </a:p>
          <a:p>
            <a:pPr>
              <a:spcBef>
                <a:spcPct val="50000"/>
              </a:spcBef>
            </a:pPr>
            <a:r>
              <a:rPr lang="en-US" altLang="en-US" sz="2800" b="1" u="none">
                <a:solidFill>
                  <a:srgbClr val="0000CC"/>
                </a:solidFill>
                <a:latin typeface="Times New Roman" panose="02020603050405020304" pitchFamily="18" charset="0"/>
              </a:rPr>
              <a:t>1/ Tên của năm gia đình.</a:t>
            </a:r>
          </a:p>
        </p:txBody>
      </p:sp>
      <p:sp>
        <p:nvSpPr>
          <p:cNvPr id="14343" name="Text Box 7">
            <a:extLst>
              <a:ext uri="{FF2B5EF4-FFF2-40B4-BE49-F238E27FC236}">
                <a16:creationId xmlns:a16="http://schemas.microsoft.com/office/drawing/2014/main" id="{206F9FC0-15D7-4CB6-9498-444FCDF590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616" y="2415625"/>
            <a:ext cx="3962296" cy="222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>
              <a:spcBef>
                <a:spcPct val="50000"/>
              </a:spcBef>
              <a:buFontTx/>
              <a:buChar char="-"/>
            </a:pPr>
            <a:r>
              <a:rPr lang="en-US" altLang="en-US" sz="2800" b="1" u="none">
                <a:solidFill>
                  <a:srgbClr val="800000"/>
                </a:solidFill>
                <a:latin typeface="Times New Roman" panose="02020603050405020304" pitchFamily="18" charset="0"/>
              </a:rPr>
              <a:t>Tên của 5 gia đình là: gia đình cô Mai, gia đình cô Lan, gia đình cô Hồng, gia đình cô Đào và gia đình cô Cúc.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C8B4B34-69DA-462D-93A4-6DAE45E1437A}"/>
              </a:ext>
            </a:extLst>
          </p:cNvPr>
          <p:cNvSpPr/>
          <p:nvPr/>
        </p:nvSpPr>
        <p:spPr>
          <a:xfrm>
            <a:off x="4191010" y="838268"/>
            <a:ext cx="1142970" cy="563865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11" descr="Bo hoa 1">
            <a:extLst>
              <a:ext uri="{FF2B5EF4-FFF2-40B4-BE49-F238E27FC236}">
                <a16:creationId xmlns:a16="http://schemas.microsoft.com/office/drawing/2014/main" id="{732FE2CC-ACF2-4E78-8755-4D5A506B0C6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898" y="4933120"/>
            <a:ext cx="593725" cy="1897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1" descr="Bo hoa 1">
            <a:extLst>
              <a:ext uri="{FF2B5EF4-FFF2-40B4-BE49-F238E27FC236}">
                <a16:creationId xmlns:a16="http://schemas.microsoft.com/office/drawing/2014/main" id="{CE3D02FE-476C-4DC4-91F5-AB281EF8EC68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429" y="5427101"/>
            <a:ext cx="593725" cy="13931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1" descr="Bo hoa 1">
            <a:extLst>
              <a:ext uri="{FF2B5EF4-FFF2-40B4-BE49-F238E27FC236}">
                <a16:creationId xmlns:a16="http://schemas.microsoft.com/office/drawing/2014/main" id="{C0DF36EF-70DF-4CC5-AD9D-B40B98601C88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9659" y="4970862"/>
            <a:ext cx="593725" cy="1897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 descr="Bo hoa 1">
            <a:extLst>
              <a:ext uri="{FF2B5EF4-FFF2-40B4-BE49-F238E27FC236}">
                <a16:creationId xmlns:a16="http://schemas.microsoft.com/office/drawing/2014/main" id="{73772E13-047E-4CED-82BA-DEFCCAA96F9F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4190" y="5464843"/>
            <a:ext cx="593725" cy="13931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2" descr="Bo hoa 1">
            <a:extLst>
              <a:ext uri="{FF2B5EF4-FFF2-40B4-BE49-F238E27FC236}">
                <a16:creationId xmlns:a16="http://schemas.microsoft.com/office/drawing/2014/main" id="{74A0ADAB-E50D-4B7D-8994-7F72E70AA622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8722" y="4995600"/>
            <a:ext cx="593725" cy="1897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11" descr="Bo hoa 1">
            <a:extLst>
              <a:ext uri="{FF2B5EF4-FFF2-40B4-BE49-F238E27FC236}">
                <a16:creationId xmlns:a16="http://schemas.microsoft.com/office/drawing/2014/main" id="{BD6075D1-5555-4440-9CF5-26764BD22218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3253" y="5489581"/>
            <a:ext cx="593725" cy="13931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14" descr="C:\Users\Admin\Downloads\logo tran binh ttrong.png">
            <a:extLst>
              <a:ext uri="{FF2B5EF4-FFF2-40B4-BE49-F238E27FC236}">
                <a16:creationId xmlns:a16="http://schemas.microsoft.com/office/drawing/2014/main" id="{9BFCD981-66E4-44BB-B539-1E1109C1F3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195" y="76288"/>
            <a:ext cx="812406" cy="809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3" grpId="0" bldLvl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04">
            <a:extLst>
              <a:ext uri="{FF2B5EF4-FFF2-40B4-BE49-F238E27FC236}">
                <a16:creationId xmlns:a16="http://schemas.microsoft.com/office/drawing/2014/main" id="{5CBE3AD0-2240-470D-9F79-FEDFE91838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594" y="76200"/>
            <a:ext cx="4227872" cy="6629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6" name="Text Box 6">
            <a:extLst>
              <a:ext uri="{FF2B5EF4-FFF2-40B4-BE49-F238E27FC236}">
                <a16:creationId xmlns:a16="http://schemas.microsoft.com/office/drawing/2014/main" id="{76751732-9DB9-4203-A2C3-14D9B73ACC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407" y="758235"/>
            <a:ext cx="4355434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 u="none">
                <a:solidFill>
                  <a:srgbClr val="0000CC"/>
                </a:solidFill>
                <a:latin typeface="Times New Roman" panose="02020603050405020304" pitchFamily="18" charset="0"/>
              </a:rPr>
              <a:t>2/ Mỗi gia đình có mấy con trai và mấy con gái?</a:t>
            </a:r>
          </a:p>
        </p:txBody>
      </p:sp>
      <p:sp>
        <p:nvSpPr>
          <p:cNvPr id="15367" name="Rectangle 7">
            <a:extLst>
              <a:ext uri="{FF2B5EF4-FFF2-40B4-BE49-F238E27FC236}">
                <a16:creationId xmlns:a16="http://schemas.microsoft.com/office/drawing/2014/main" id="{97988736-D4F1-4895-9E4D-4CC66D7B31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9931" y="1978211"/>
            <a:ext cx="4419484" cy="533400"/>
          </a:xfrm>
          <a:prstGeom prst="rect">
            <a:avLst/>
          </a:prstGeom>
          <a:noFill/>
          <a:ln w="28575">
            <a:solidFill>
              <a:srgbClr val="00B05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r>
              <a:rPr lang="en-US" altLang="en-US" sz="2400" b="1" u="none">
                <a:solidFill>
                  <a:srgbClr val="800000"/>
                </a:solidFill>
                <a:latin typeface="Times New Roman" panose="02020603050405020304" pitchFamily="18" charset="0"/>
              </a:rPr>
              <a:t>+ Gia đình cô Mai có: 2 con gái</a:t>
            </a:r>
          </a:p>
        </p:txBody>
      </p:sp>
      <p:sp>
        <p:nvSpPr>
          <p:cNvPr id="15368" name="Rectangle 8">
            <a:extLst>
              <a:ext uri="{FF2B5EF4-FFF2-40B4-BE49-F238E27FC236}">
                <a16:creationId xmlns:a16="http://schemas.microsoft.com/office/drawing/2014/main" id="{E8CA9B22-C42E-4253-92AD-C8D8D4944B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407" y="2777475"/>
            <a:ext cx="4419484" cy="533400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r>
              <a:rPr lang="en-US" altLang="en-US" sz="2400" b="1" u="none">
                <a:solidFill>
                  <a:srgbClr val="800000"/>
                </a:solidFill>
                <a:latin typeface="Times New Roman" panose="02020603050405020304" pitchFamily="18" charset="0"/>
              </a:rPr>
              <a:t>+ Gia đình cô Lan có: 1 con trai.</a:t>
            </a:r>
          </a:p>
        </p:txBody>
      </p:sp>
      <p:sp>
        <p:nvSpPr>
          <p:cNvPr id="15369" name="Rectangle 9">
            <a:extLst>
              <a:ext uri="{FF2B5EF4-FFF2-40B4-BE49-F238E27FC236}">
                <a16:creationId xmlns:a16="http://schemas.microsoft.com/office/drawing/2014/main" id="{D9FB2F1F-7A03-4AAD-AAC6-B94D26DFD9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407" y="3508563"/>
            <a:ext cx="4419484" cy="869052"/>
          </a:xfrm>
          <a:prstGeom prst="rect">
            <a:avLst/>
          </a:prstGeom>
          <a:noFill/>
          <a:ln w="28575">
            <a:solidFill>
              <a:srgbClr val="CC00FF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r>
              <a:rPr lang="en-US" altLang="en-US" sz="2400" b="1" u="none">
                <a:solidFill>
                  <a:srgbClr val="800000"/>
                </a:solidFill>
                <a:latin typeface="Times New Roman" panose="02020603050405020304" pitchFamily="18" charset="0"/>
              </a:rPr>
              <a:t>+ Gia đình cô Hồng có: 2 con, </a:t>
            </a:r>
          </a:p>
          <a:p>
            <a:r>
              <a:rPr lang="en-US" altLang="en-US" sz="2400" b="1" u="none">
                <a:solidFill>
                  <a:srgbClr val="800000"/>
                </a:solidFill>
                <a:latin typeface="Times New Roman" panose="02020603050405020304" pitchFamily="18" charset="0"/>
              </a:rPr>
              <a:t>một trai và một gái.</a:t>
            </a:r>
          </a:p>
        </p:txBody>
      </p:sp>
      <p:sp>
        <p:nvSpPr>
          <p:cNvPr id="15370" name="Rectangle 10">
            <a:extLst>
              <a:ext uri="{FF2B5EF4-FFF2-40B4-BE49-F238E27FC236}">
                <a16:creationId xmlns:a16="http://schemas.microsoft.com/office/drawing/2014/main" id="{48ECC707-BA5B-4099-86C7-5773AE7CD5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407" y="4547319"/>
            <a:ext cx="4419484" cy="5334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r>
              <a:rPr lang="en-US" altLang="en-US" sz="2400" b="1" u="none">
                <a:solidFill>
                  <a:srgbClr val="800000"/>
                </a:solidFill>
                <a:latin typeface="Times New Roman" panose="02020603050405020304" pitchFamily="18" charset="0"/>
              </a:rPr>
              <a:t>+ Gia đình cô Đào có: 1con gái</a:t>
            </a:r>
          </a:p>
        </p:txBody>
      </p:sp>
      <p:sp>
        <p:nvSpPr>
          <p:cNvPr id="15371" name="Rectangle 11">
            <a:extLst>
              <a:ext uri="{FF2B5EF4-FFF2-40B4-BE49-F238E27FC236}">
                <a16:creationId xmlns:a16="http://schemas.microsoft.com/office/drawing/2014/main" id="{B28896DC-EF55-4BD8-BF5D-51DBB56C3F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407" y="5289289"/>
            <a:ext cx="4419484" cy="533400"/>
          </a:xfrm>
          <a:prstGeom prst="rect">
            <a:avLst/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r>
              <a:rPr lang="en-US" altLang="en-US" sz="2400" b="1" u="none">
                <a:solidFill>
                  <a:srgbClr val="800000"/>
                </a:solidFill>
                <a:latin typeface="Times New Roman" panose="02020603050405020304" pitchFamily="18" charset="0"/>
              </a:rPr>
              <a:t>+ Gia đình cô Cúc có: 2 con trai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83335E9-49F6-4CC5-9DA2-327863DAB65F}"/>
              </a:ext>
            </a:extLst>
          </p:cNvPr>
          <p:cNvSpPr/>
          <p:nvPr/>
        </p:nvSpPr>
        <p:spPr>
          <a:xfrm>
            <a:off x="4943490" y="827994"/>
            <a:ext cx="3886098" cy="1066772"/>
          </a:xfrm>
          <a:prstGeom prst="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B132369-D45E-417D-B52A-F3829D83FED1}"/>
              </a:ext>
            </a:extLst>
          </p:cNvPr>
          <p:cNvSpPr/>
          <p:nvPr/>
        </p:nvSpPr>
        <p:spPr>
          <a:xfrm>
            <a:off x="4957149" y="1939419"/>
            <a:ext cx="3886098" cy="1066772"/>
          </a:xfrm>
          <a:prstGeom prst="rect">
            <a:avLst/>
          </a:prstGeom>
          <a:noFill/>
          <a:ln w="762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D6AE372-8ACE-4873-BC20-9AAC1CE7C8D8}"/>
              </a:ext>
            </a:extLst>
          </p:cNvPr>
          <p:cNvSpPr/>
          <p:nvPr/>
        </p:nvSpPr>
        <p:spPr>
          <a:xfrm>
            <a:off x="4951976" y="5343624"/>
            <a:ext cx="3886098" cy="1066772"/>
          </a:xfrm>
          <a:prstGeom prst="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A8BA31F-80E7-4448-A8DA-0417538BFBAD}"/>
              </a:ext>
            </a:extLst>
          </p:cNvPr>
          <p:cNvSpPr/>
          <p:nvPr/>
        </p:nvSpPr>
        <p:spPr>
          <a:xfrm>
            <a:off x="4951976" y="4222517"/>
            <a:ext cx="3886098" cy="1066772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3E5EC34-5E5D-4212-87E8-19D7730C7E4F}"/>
              </a:ext>
            </a:extLst>
          </p:cNvPr>
          <p:cNvSpPr/>
          <p:nvPr/>
        </p:nvSpPr>
        <p:spPr>
          <a:xfrm>
            <a:off x="4948591" y="3080968"/>
            <a:ext cx="3886098" cy="1066772"/>
          </a:xfrm>
          <a:prstGeom prst="rect">
            <a:avLst/>
          </a:prstGeom>
          <a:noFill/>
          <a:ln w="76200">
            <a:solidFill>
              <a:srgbClr val="CC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 descr="C:\Users\Admin\Downloads\logo tran binh ttrong.png">
            <a:extLst>
              <a:ext uri="{FF2B5EF4-FFF2-40B4-BE49-F238E27FC236}">
                <a16:creationId xmlns:a16="http://schemas.microsoft.com/office/drawing/2014/main" id="{3D1630B6-032A-42B5-B13E-7F923D69B1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195" y="104470"/>
            <a:ext cx="655710" cy="653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53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53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53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53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7" grpId="0" bldLvl="0" animBg="1" autoUpdateAnimBg="0"/>
      <p:bldP spid="15368" grpId="0" bldLvl="0" animBg="1" autoUpdateAnimBg="0"/>
      <p:bldP spid="15369" grpId="0" bldLvl="0" animBg="1" autoUpdateAnimBg="0"/>
      <p:bldP spid="15370" grpId="0" bldLvl="0" animBg="1" autoUpdateAnimBg="0"/>
      <p:bldP spid="15371" grpId="0" bldLvl="0" animBg="1" autoUpdateAnimBg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1221</TotalTime>
  <Pages>0</Pages>
  <Words>853</Words>
  <Characters>0</Characters>
  <Application>Microsoft Office PowerPoint</Application>
  <DocSecurity>0</DocSecurity>
  <PresentationFormat>On-screen Show (4:3)</PresentationFormat>
  <Lines>0</Lines>
  <Paragraphs>92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4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&lt;arabianhorse&gt;</Company>
  <LinksUpToDate>false</LinksUpToDate>
  <CharactersWithSpaces>0</CharactersWithSpaces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Nguyen Hoang Tuan</dc:creator>
  <cp:lastModifiedBy>Nguyen Ngoc Lan</cp:lastModifiedBy>
  <cp:revision>124</cp:revision>
  <cp:lastPrinted>1899-12-30T00:00:00Z</cp:lastPrinted>
  <dcterms:created xsi:type="dcterms:W3CDTF">2013-09-21T02:02:04Z</dcterms:created>
  <dcterms:modified xsi:type="dcterms:W3CDTF">2021-08-11T18:18:15Z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1033-8.1.0.3010</vt:lpwstr>
  </property>
</Properties>
</file>